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17" r:id="rId2"/>
    <p:sldId id="319" r:id="rId3"/>
    <p:sldId id="351" r:id="rId4"/>
    <p:sldId id="288" r:id="rId5"/>
    <p:sldId id="357" r:id="rId6"/>
    <p:sldId id="257" r:id="rId7"/>
    <p:sldId id="303" r:id="rId8"/>
    <p:sldId id="320" r:id="rId9"/>
    <p:sldId id="334" r:id="rId10"/>
    <p:sldId id="335" r:id="rId11"/>
    <p:sldId id="258" r:id="rId12"/>
    <p:sldId id="341" r:id="rId13"/>
    <p:sldId id="325" r:id="rId14"/>
    <p:sldId id="326" r:id="rId15"/>
    <p:sldId id="328" r:id="rId16"/>
    <p:sldId id="329" r:id="rId17"/>
    <p:sldId id="358" r:id="rId18"/>
    <p:sldId id="342" r:id="rId19"/>
    <p:sldId id="343" r:id="rId20"/>
    <p:sldId id="348" r:id="rId21"/>
    <p:sldId id="353" r:id="rId22"/>
    <p:sldId id="354" r:id="rId23"/>
    <p:sldId id="355" r:id="rId24"/>
    <p:sldId id="356" r:id="rId25"/>
    <p:sldId id="336" r:id="rId26"/>
    <p:sldId id="347" r:id="rId27"/>
    <p:sldId id="333" r:id="rId28"/>
    <p:sldId id="337" r:id="rId29"/>
    <p:sldId id="338" r:id="rId30"/>
    <p:sldId id="339" r:id="rId31"/>
    <p:sldId id="340" r:id="rId32"/>
    <p:sldId id="344" r:id="rId33"/>
    <p:sldId id="352" r:id="rId34"/>
    <p:sldId id="27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4" y="1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0"/>
    </p:cViewPr>
  </p:sorterViewPr>
  <p:notesViewPr>
    <p:cSldViewPr>
      <p:cViewPr varScale="1">
        <p:scale>
          <a:sx n="31" d="100"/>
          <a:sy n="31" d="100"/>
        </p:scale>
        <p:origin x="-2004" y="-5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src-server\Shared\Evaluation\Family%20Mental%20Health%20-%20Spreadsheet%20(Graphs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AU"/>
              <a:t>Risk Issue Present</a:t>
            </a:r>
          </a:p>
        </c:rich>
      </c:tx>
      <c:layout>
        <c:manualLayout>
          <c:xMode val="edge"/>
          <c:yMode val="edge"/>
          <c:x val="0.36726618494687435"/>
          <c:y val="3.418812930725078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4618085933702736E-2"/>
          <c:y val="8.9737587337766558E-2"/>
          <c:w val="0.83034093987988933"/>
          <c:h val="0.624135681179894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Sheet1!$B$5</c:f>
              <c:strCache>
                <c:ptCount val="1"/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Sheet1!$A$6:$A$17</c:f>
              <c:strCache>
                <c:ptCount val="12"/>
                <c:pt idx="0">
                  <c:v>Mental health risk</c:v>
                </c:pt>
                <c:pt idx="1">
                  <c:v>Family violence</c:v>
                </c:pt>
                <c:pt idx="2">
                  <c:v>Alcohol or other drug use</c:v>
                </c:pt>
                <c:pt idx="3">
                  <c:v>Mental illness diagnosis</c:v>
                </c:pt>
                <c:pt idx="4">
                  <c:v>Financial risk/homelessness</c:v>
                </c:pt>
                <c:pt idx="5">
                  <c:v>Physical health issue</c:v>
                </c:pt>
                <c:pt idx="6">
                  <c:v>Transition to parenthood</c:v>
                </c:pt>
                <c:pt idx="7">
                  <c:v>Suicide risk</c:v>
                </c:pt>
                <c:pt idx="8">
                  <c:v>At risk youth</c:v>
                </c:pt>
                <c:pt idx="9">
                  <c:v>Child protection involvement</c:v>
                </c:pt>
                <c:pt idx="10">
                  <c:v>Sexual abuse</c:v>
                </c:pt>
                <c:pt idx="11">
                  <c:v>Gambling</c:v>
                </c:pt>
              </c:strCache>
            </c:strRef>
          </c:cat>
          <c:val>
            <c:numRef>
              <c:f>Sheet1!$B$6:$B$17</c:f>
              <c:numCache>
                <c:formatCode>General</c:formatCode>
                <c:ptCount val="12"/>
              </c:numCache>
            </c:numRef>
          </c:val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Sheet1!$A$6:$A$17</c:f>
              <c:strCache>
                <c:ptCount val="12"/>
                <c:pt idx="0">
                  <c:v>Mental health risk</c:v>
                </c:pt>
                <c:pt idx="1">
                  <c:v>Family violence</c:v>
                </c:pt>
                <c:pt idx="2">
                  <c:v>Alcohol or other drug use</c:v>
                </c:pt>
                <c:pt idx="3">
                  <c:v>Mental illness diagnosis</c:v>
                </c:pt>
                <c:pt idx="4">
                  <c:v>Financial risk/homelessness</c:v>
                </c:pt>
                <c:pt idx="5">
                  <c:v>Physical health issue</c:v>
                </c:pt>
                <c:pt idx="6">
                  <c:v>Transition to parenthood</c:v>
                </c:pt>
                <c:pt idx="7">
                  <c:v>Suicide risk</c:v>
                </c:pt>
                <c:pt idx="8">
                  <c:v>At risk youth</c:v>
                </c:pt>
                <c:pt idx="9">
                  <c:v>Child protection involvement</c:v>
                </c:pt>
                <c:pt idx="10">
                  <c:v>Sexual abuse</c:v>
                </c:pt>
                <c:pt idx="11">
                  <c:v>Gambling</c:v>
                </c:pt>
              </c:strCache>
            </c:strRef>
          </c:cat>
          <c:val>
            <c:numRef>
              <c:f>Sheet1!$C$6:$C$17</c:f>
              <c:numCache>
                <c:formatCode>General</c:formatCode>
                <c:ptCount val="12"/>
                <c:pt idx="0">
                  <c:v>370</c:v>
                </c:pt>
                <c:pt idx="1">
                  <c:v>318</c:v>
                </c:pt>
                <c:pt idx="2">
                  <c:v>246</c:v>
                </c:pt>
                <c:pt idx="3">
                  <c:v>175</c:v>
                </c:pt>
                <c:pt idx="4">
                  <c:v>135</c:v>
                </c:pt>
                <c:pt idx="5">
                  <c:v>100</c:v>
                </c:pt>
                <c:pt idx="6">
                  <c:v>74</c:v>
                </c:pt>
                <c:pt idx="7">
                  <c:v>60</c:v>
                </c:pt>
                <c:pt idx="8">
                  <c:v>56</c:v>
                </c:pt>
                <c:pt idx="9">
                  <c:v>28</c:v>
                </c:pt>
                <c:pt idx="10">
                  <c:v>22</c:v>
                </c:pt>
                <c:pt idx="11">
                  <c:v>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4003328"/>
        <c:axId val="87505088"/>
      </c:barChart>
      <c:catAx>
        <c:axId val="44003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7505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750508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400332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AB6CA2-C88F-486D-B4C0-0614D5AF001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0B0E9E8-E5B1-4575-8E4C-6142337692C0}">
      <dgm:prSet phldrT="[Text]" custT="1"/>
      <dgm:spPr/>
      <dgm:t>
        <a:bodyPr/>
        <a:lstStyle/>
        <a:p>
          <a:r>
            <a:rPr lang="en-AU" sz="1400" b="1" dirty="0"/>
            <a:t>Program &amp; Practice Development</a:t>
          </a:r>
          <a:r>
            <a:rPr lang="en-AU" sz="1400" dirty="0"/>
            <a:t> </a:t>
          </a:r>
        </a:p>
        <a:p>
          <a:r>
            <a:rPr lang="en-AU" sz="800" dirty="0"/>
            <a:t>Service &amp; Practice Gaps</a:t>
          </a:r>
        </a:p>
        <a:p>
          <a:r>
            <a:rPr lang="en-AU" sz="800" dirty="0"/>
            <a:t> Responding to unmet needs or special needs groups</a:t>
          </a:r>
        </a:p>
        <a:p>
          <a:r>
            <a:rPr lang="en-AU" sz="800" dirty="0"/>
            <a:t>Forecasting social trends and </a:t>
          </a:r>
          <a:r>
            <a:rPr lang="en-AU" sz="800" dirty="0" smtClean="0"/>
            <a:t>emerging </a:t>
          </a:r>
          <a:r>
            <a:rPr lang="en-AU" sz="800" dirty="0"/>
            <a:t>issues</a:t>
          </a:r>
        </a:p>
        <a:p>
          <a:r>
            <a:rPr lang="en-AU" sz="800" dirty="0"/>
            <a:t>Building the evidence base</a:t>
          </a:r>
        </a:p>
        <a:p>
          <a:endParaRPr lang="en-AU" sz="800" dirty="0"/>
        </a:p>
      </dgm:t>
    </dgm:pt>
    <dgm:pt modelId="{35C43CEC-C94E-496B-9508-D89039922B92}" type="parTrans" cxnId="{3AC692E5-17F3-407A-96CE-87FF14180D7E}">
      <dgm:prSet/>
      <dgm:spPr/>
      <dgm:t>
        <a:bodyPr/>
        <a:lstStyle/>
        <a:p>
          <a:endParaRPr lang="en-AU"/>
        </a:p>
      </dgm:t>
    </dgm:pt>
    <dgm:pt modelId="{FC5CE3E7-0F3F-4231-A235-4490E9BBFE08}" type="sibTrans" cxnId="{3AC692E5-17F3-407A-96CE-87FF14180D7E}">
      <dgm:prSet/>
      <dgm:spPr/>
      <dgm:t>
        <a:bodyPr/>
        <a:lstStyle/>
        <a:p>
          <a:endParaRPr lang="en-AU"/>
        </a:p>
      </dgm:t>
    </dgm:pt>
    <dgm:pt modelId="{6707D3E3-68F6-4992-843B-1F228456DF5C}">
      <dgm:prSet phldrT="[Text]" custT="1"/>
      <dgm:spPr/>
      <dgm:t>
        <a:bodyPr/>
        <a:lstStyle/>
        <a:p>
          <a:endParaRPr lang="en-AU" sz="1600" b="1" dirty="0" smtClean="0"/>
        </a:p>
        <a:p>
          <a:endParaRPr lang="en-AU" sz="1600" b="1" dirty="0" smtClean="0"/>
        </a:p>
        <a:p>
          <a:r>
            <a:rPr lang="en-AU" sz="1600" b="1" dirty="0" smtClean="0"/>
            <a:t>Evaluation </a:t>
          </a:r>
          <a:r>
            <a:rPr lang="en-AU" sz="1600" b="1" dirty="0"/>
            <a:t>&amp; Research</a:t>
          </a:r>
        </a:p>
        <a:p>
          <a:r>
            <a:rPr lang="en-AU" sz="700" b="0" dirty="0" smtClean="0"/>
            <a:t>Trialling </a:t>
          </a:r>
          <a:r>
            <a:rPr lang="en-AU" sz="700" b="0" dirty="0"/>
            <a:t>and evaluating new programs and practice</a:t>
          </a:r>
        </a:p>
        <a:p>
          <a:r>
            <a:rPr lang="en-AU" sz="700" b="0" dirty="0"/>
            <a:t>Building understanding via applied research</a:t>
          </a:r>
        </a:p>
        <a:p>
          <a:r>
            <a:rPr lang="en-AU" sz="700" b="0" dirty="0"/>
            <a:t>Policy analysis</a:t>
          </a:r>
        </a:p>
        <a:p>
          <a:endParaRPr lang="en-AU" sz="700" b="0" dirty="0"/>
        </a:p>
        <a:p>
          <a:endParaRPr lang="en-AU" sz="700" b="0" dirty="0"/>
        </a:p>
        <a:p>
          <a:endParaRPr lang="en-AU" sz="700" b="1" dirty="0"/>
        </a:p>
        <a:p>
          <a:endParaRPr lang="en-AU" sz="700" dirty="0"/>
        </a:p>
        <a:p>
          <a:endParaRPr lang="en-AU" sz="700" dirty="0"/>
        </a:p>
        <a:p>
          <a:r>
            <a:rPr lang="en-AU" sz="700" dirty="0"/>
            <a:t> </a:t>
          </a:r>
        </a:p>
      </dgm:t>
    </dgm:pt>
    <dgm:pt modelId="{D0A7B25D-B9AC-4C63-82F6-4CFFAA59B2A8}" type="parTrans" cxnId="{3249E00E-B736-4D01-95EE-EAAED66860ED}">
      <dgm:prSet/>
      <dgm:spPr/>
      <dgm:t>
        <a:bodyPr/>
        <a:lstStyle/>
        <a:p>
          <a:endParaRPr lang="en-AU"/>
        </a:p>
      </dgm:t>
    </dgm:pt>
    <dgm:pt modelId="{43C920C5-BD72-46B7-8680-F241AF9C999F}" type="sibTrans" cxnId="{3249E00E-B736-4D01-95EE-EAAED66860ED}">
      <dgm:prSet/>
      <dgm:spPr/>
      <dgm:t>
        <a:bodyPr/>
        <a:lstStyle/>
        <a:p>
          <a:endParaRPr lang="en-AU"/>
        </a:p>
      </dgm:t>
    </dgm:pt>
    <dgm:pt modelId="{892E8055-55F6-4508-ABB0-8F5416C8DE0F}">
      <dgm:prSet phldrT="[Text]" custT="1"/>
      <dgm:spPr/>
      <dgm:t>
        <a:bodyPr/>
        <a:lstStyle/>
        <a:p>
          <a:r>
            <a:rPr lang="en-AU" sz="1600" b="1" dirty="0"/>
            <a:t>Dissemination</a:t>
          </a:r>
        </a:p>
        <a:p>
          <a:r>
            <a:rPr lang="en-AU" sz="700" dirty="0"/>
            <a:t>Publications</a:t>
          </a:r>
        </a:p>
        <a:p>
          <a:r>
            <a:rPr lang="en-AU" sz="700" dirty="0"/>
            <a:t>Education and Training </a:t>
          </a:r>
        </a:p>
        <a:p>
          <a:r>
            <a:rPr lang="en-AU" sz="700" dirty="0"/>
            <a:t>Contributing to  Policy Debates and Advocacy</a:t>
          </a:r>
        </a:p>
        <a:p>
          <a:r>
            <a:rPr lang="en-AU" sz="700" dirty="0"/>
            <a:t>Social Commentary</a:t>
          </a:r>
        </a:p>
        <a:p>
          <a:endParaRPr lang="en-AU" sz="700" dirty="0"/>
        </a:p>
        <a:p>
          <a:endParaRPr lang="en-AU" sz="700" dirty="0"/>
        </a:p>
        <a:p>
          <a:endParaRPr lang="en-AU" sz="700" dirty="0"/>
        </a:p>
        <a:p>
          <a:r>
            <a:rPr lang="en-AU" sz="700" dirty="0"/>
            <a:t> </a:t>
          </a:r>
        </a:p>
      </dgm:t>
    </dgm:pt>
    <dgm:pt modelId="{529D9E13-416C-4961-BAD4-9F44E6FA447F}" type="parTrans" cxnId="{E1732126-2E80-4001-A680-137FA7A6B9BF}">
      <dgm:prSet/>
      <dgm:spPr/>
      <dgm:t>
        <a:bodyPr/>
        <a:lstStyle/>
        <a:p>
          <a:endParaRPr lang="en-AU"/>
        </a:p>
      </dgm:t>
    </dgm:pt>
    <dgm:pt modelId="{FDE28D66-74A9-40A6-921E-7E4A27867195}" type="sibTrans" cxnId="{E1732126-2E80-4001-A680-137FA7A6B9BF}">
      <dgm:prSet/>
      <dgm:spPr/>
      <dgm:t>
        <a:bodyPr/>
        <a:lstStyle/>
        <a:p>
          <a:endParaRPr lang="en-AU"/>
        </a:p>
      </dgm:t>
    </dgm:pt>
    <dgm:pt modelId="{4211C310-2054-4489-B7FB-1DCEC10E72F8}" type="pres">
      <dgm:prSet presAssocID="{2DAB6CA2-C88F-486D-B4C0-0614D5AF0012}" presName="compositeShape" presStyleCnt="0">
        <dgm:presLayoutVars>
          <dgm:chMax val="7"/>
          <dgm:dir/>
          <dgm:resizeHandles val="exact"/>
        </dgm:presLayoutVars>
      </dgm:prSet>
      <dgm:spPr/>
    </dgm:pt>
    <dgm:pt modelId="{E9EAD70B-AB66-4ADF-BE3B-E4AE9B76979B}" type="pres">
      <dgm:prSet presAssocID="{50B0E9E8-E5B1-4575-8E4C-6142337692C0}" presName="circ1" presStyleLbl="vennNode1" presStyleIdx="0" presStyleCnt="3"/>
      <dgm:spPr/>
      <dgm:t>
        <a:bodyPr/>
        <a:lstStyle/>
        <a:p>
          <a:endParaRPr lang="en-AU"/>
        </a:p>
      </dgm:t>
    </dgm:pt>
    <dgm:pt modelId="{8AC589B4-B9EF-45F4-B60B-973A065DE10B}" type="pres">
      <dgm:prSet presAssocID="{50B0E9E8-E5B1-4575-8E4C-6142337692C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2FEA1E0-9956-400D-9002-1309E7D6EEFA}" type="pres">
      <dgm:prSet presAssocID="{6707D3E3-68F6-4992-843B-1F228456DF5C}" presName="circ2" presStyleLbl="vennNode1" presStyleIdx="1" presStyleCnt="3"/>
      <dgm:spPr/>
      <dgm:t>
        <a:bodyPr/>
        <a:lstStyle/>
        <a:p>
          <a:endParaRPr lang="en-AU"/>
        </a:p>
      </dgm:t>
    </dgm:pt>
    <dgm:pt modelId="{6687CA93-B4F2-409E-B0F6-91BAF009A087}" type="pres">
      <dgm:prSet presAssocID="{6707D3E3-68F6-4992-843B-1F228456DF5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C7B58A2-A2A1-43A7-AE4D-249414AD3E3A}" type="pres">
      <dgm:prSet presAssocID="{892E8055-55F6-4508-ABB0-8F5416C8DE0F}" presName="circ3" presStyleLbl="vennNode1" presStyleIdx="2" presStyleCnt="3" custLinFactNeighborX="1874" custLinFactNeighborY="3083"/>
      <dgm:spPr/>
      <dgm:t>
        <a:bodyPr/>
        <a:lstStyle/>
        <a:p>
          <a:endParaRPr lang="en-AU"/>
        </a:p>
      </dgm:t>
    </dgm:pt>
    <dgm:pt modelId="{9E53CDC2-A39A-46CF-8CA8-75101BE7A2DC}" type="pres">
      <dgm:prSet presAssocID="{892E8055-55F6-4508-ABB0-8F5416C8DE0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6BE9805F-0D17-4B91-A5F6-2B2BF7D87ADC}" type="presOf" srcId="{892E8055-55F6-4508-ABB0-8F5416C8DE0F}" destId="{4C7B58A2-A2A1-43A7-AE4D-249414AD3E3A}" srcOrd="0" destOrd="0" presId="urn:microsoft.com/office/officeart/2005/8/layout/venn1"/>
    <dgm:cxn modelId="{5A0CD498-5A94-42A5-AE8C-6220E4A9C14B}" type="presOf" srcId="{50B0E9E8-E5B1-4575-8E4C-6142337692C0}" destId="{8AC589B4-B9EF-45F4-B60B-973A065DE10B}" srcOrd="1" destOrd="0" presId="urn:microsoft.com/office/officeart/2005/8/layout/venn1"/>
    <dgm:cxn modelId="{3AC692E5-17F3-407A-96CE-87FF14180D7E}" srcId="{2DAB6CA2-C88F-486D-B4C0-0614D5AF0012}" destId="{50B0E9E8-E5B1-4575-8E4C-6142337692C0}" srcOrd="0" destOrd="0" parTransId="{35C43CEC-C94E-496B-9508-D89039922B92}" sibTransId="{FC5CE3E7-0F3F-4231-A235-4490E9BBFE08}"/>
    <dgm:cxn modelId="{E1732126-2E80-4001-A680-137FA7A6B9BF}" srcId="{2DAB6CA2-C88F-486D-B4C0-0614D5AF0012}" destId="{892E8055-55F6-4508-ABB0-8F5416C8DE0F}" srcOrd="2" destOrd="0" parTransId="{529D9E13-416C-4961-BAD4-9F44E6FA447F}" sibTransId="{FDE28D66-74A9-40A6-921E-7E4A27867195}"/>
    <dgm:cxn modelId="{D22082BE-3790-4D45-919C-E5972138F250}" type="presOf" srcId="{50B0E9E8-E5B1-4575-8E4C-6142337692C0}" destId="{E9EAD70B-AB66-4ADF-BE3B-E4AE9B76979B}" srcOrd="0" destOrd="0" presId="urn:microsoft.com/office/officeart/2005/8/layout/venn1"/>
    <dgm:cxn modelId="{2230282E-457C-4FBF-AE8A-78B34E7C07DA}" type="presOf" srcId="{2DAB6CA2-C88F-486D-B4C0-0614D5AF0012}" destId="{4211C310-2054-4489-B7FB-1DCEC10E72F8}" srcOrd="0" destOrd="0" presId="urn:microsoft.com/office/officeart/2005/8/layout/venn1"/>
    <dgm:cxn modelId="{3249E00E-B736-4D01-95EE-EAAED66860ED}" srcId="{2DAB6CA2-C88F-486D-B4C0-0614D5AF0012}" destId="{6707D3E3-68F6-4992-843B-1F228456DF5C}" srcOrd="1" destOrd="0" parTransId="{D0A7B25D-B9AC-4C63-82F6-4CFFAA59B2A8}" sibTransId="{43C920C5-BD72-46B7-8680-F241AF9C999F}"/>
    <dgm:cxn modelId="{3056A8E1-FA2D-4697-A13D-3FA162A28A43}" type="presOf" srcId="{6707D3E3-68F6-4992-843B-1F228456DF5C}" destId="{6687CA93-B4F2-409E-B0F6-91BAF009A087}" srcOrd="1" destOrd="0" presId="urn:microsoft.com/office/officeart/2005/8/layout/venn1"/>
    <dgm:cxn modelId="{A9636B54-5CD4-4021-A343-AA862EDF545D}" type="presOf" srcId="{892E8055-55F6-4508-ABB0-8F5416C8DE0F}" destId="{9E53CDC2-A39A-46CF-8CA8-75101BE7A2DC}" srcOrd="1" destOrd="0" presId="urn:microsoft.com/office/officeart/2005/8/layout/venn1"/>
    <dgm:cxn modelId="{AC2699BD-146C-4E24-BB3C-AD8FD5EA41B8}" type="presOf" srcId="{6707D3E3-68F6-4992-843B-1F228456DF5C}" destId="{C2FEA1E0-9956-400D-9002-1309E7D6EEFA}" srcOrd="0" destOrd="0" presId="urn:microsoft.com/office/officeart/2005/8/layout/venn1"/>
    <dgm:cxn modelId="{AB51F197-ECBD-4B7B-9147-FD107D91117C}" type="presParOf" srcId="{4211C310-2054-4489-B7FB-1DCEC10E72F8}" destId="{E9EAD70B-AB66-4ADF-BE3B-E4AE9B76979B}" srcOrd="0" destOrd="0" presId="urn:microsoft.com/office/officeart/2005/8/layout/venn1"/>
    <dgm:cxn modelId="{F198926B-B110-4E02-8626-9894F70480CC}" type="presParOf" srcId="{4211C310-2054-4489-B7FB-1DCEC10E72F8}" destId="{8AC589B4-B9EF-45F4-B60B-973A065DE10B}" srcOrd="1" destOrd="0" presId="urn:microsoft.com/office/officeart/2005/8/layout/venn1"/>
    <dgm:cxn modelId="{C5A2110E-3B76-4B1C-9B8C-219B0ACFFD2F}" type="presParOf" srcId="{4211C310-2054-4489-B7FB-1DCEC10E72F8}" destId="{C2FEA1E0-9956-400D-9002-1309E7D6EEFA}" srcOrd="2" destOrd="0" presId="urn:microsoft.com/office/officeart/2005/8/layout/venn1"/>
    <dgm:cxn modelId="{0AE731E7-2239-4516-BA78-3038AAB727EA}" type="presParOf" srcId="{4211C310-2054-4489-B7FB-1DCEC10E72F8}" destId="{6687CA93-B4F2-409E-B0F6-91BAF009A087}" srcOrd="3" destOrd="0" presId="urn:microsoft.com/office/officeart/2005/8/layout/venn1"/>
    <dgm:cxn modelId="{A4C15DC9-6251-4AB9-B3A5-C392EA16939E}" type="presParOf" srcId="{4211C310-2054-4489-B7FB-1DCEC10E72F8}" destId="{4C7B58A2-A2A1-43A7-AE4D-249414AD3E3A}" srcOrd="4" destOrd="0" presId="urn:microsoft.com/office/officeart/2005/8/layout/venn1"/>
    <dgm:cxn modelId="{6260CE15-6818-41F0-94BF-32B395BB7180}" type="presParOf" srcId="{4211C310-2054-4489-B7FB-1DCEC10E72F8}" destId="{9E53CDC2-A39A-46CF-8CA8-75101BE7A2DC}" srcOrd="5" destOrd="0" presId="urn:microsoft.com/office/officeart/2005/8/layout/venn1"/>
  </dgm:cxnLst>
  <dgm:bg/>
  <dgm:whole>
    <a:ln w="28575">
      <a:solidFill>
        <a:schemeClr val="tx2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77743-0BE0-4EFB-9F5B-FF44336D07C1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24714-1663-426B-8258-E41302FEF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83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24714-1663-426B-8258-E41302FEF3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3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24714-1663-426B-8258-E41302FEF32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37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24714-1663-426B-8258-E41302FEF32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92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24714-1663-426B-8258-E41302FEF32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46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E746-9BF0-4E63-9334-52F229A344F1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1085-AA68-4B5C-87B8-0B3E0A6C29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E746-9BF0-4E63-9334-52F229A344F1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1085-AA68-4B5C-87B8-0B3E0A6C29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E746-9BF0-4E63-9334-52F229A344F1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1085-AA68-4B5C-87B8-0B3E0A6C29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E746-9BF0-4E63-9334-52F229A344F1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1085-AA68-4B5C-87B8-0B3E0A6C29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E746-9BF0-4E63-9334-52F229A344F1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1085-AA68-4B5C-87B8-0B3E0A6C29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E746-9BF0-4E63-9334-52F229A344F1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1085-AA68-4B5C-87B8-0B3E0A6C29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E746-9BF0-4E63-9334-52F229A344F1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1085-AA68-4B5C-87B8-0B3E0A6C29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E746-9BF0-4E63-9334-52F229A344F1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1085-AA68-4B5C-87B8-0B3E0A6C29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E746-9BF0-4E63-9334-52F229A344F1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1085-AA68-4B5C-87B8-0B3E0A6C29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E746-9BF0-4E63-9334-52F229A344F1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1085-AA68-4B5C-87B8-0B3E0A6C29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E746-9BF0-4E63-9334-52F229A344F1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1085-AA68-4B5C-87B8-0B3E0A6C29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0E746-9BF0-4E63-9334-52F229A344F1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91085-AA68-4B5C-87B8-0B3E0A6C29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s.org.a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.org.au/" TargetMode="External"/><Relationship Id="rId2" Type="http://schemas.openxmlformats.org/officeDocument/2006/relationships/hyperlink" Target="mailto:reima.pryor@ds.org.a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040" y="7647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5300" dirty="0" smtClean="0"/>
              <a:t/>
            </a:r>
            <a:br>
              <a:rPr lang="en-GB" sz="5300" dirty="0" smtClean="0"/>
            </a:br>
            <a:r>
              <a:rPr lang="en-GB" dirty="0" smtClean="0"/>
              <a:t>Opportunities Created </a:t>
            </a:r>
            <a:br>
              <a:rPr lang="en-GB" dirty="0" smtClean="0"/>
            </a:br>
            <a:r>
              <a:rPr lang="en-GB" dirty="0" smtClean="0"/>
              <a:t>Through Building R&amp;E Capacity in a </a:t>
            </a:r>
            <a:br>
              <a:rPr lang="en-GB" dirty="0" smtClean="0"/>
            </a:br>
            <a:r>
              <a:rPr lang="en-GB" dirty="0" smtClean="0"/>
              <a:t>Family </a:t>
            </a:r>
            <a:r>
              <a:rPr lang="en-GB" dirty="0"/>
              <a:t>S</a:t>
            </a:r>
            <a:r>
              <a:rPr lang="en-GB" dirty="0" smtClean="0"/>
              <a:t>ervice </a:t>
            </a:r>
            <a:r>
              <a:rPr lang="en-GB" dirty="0"/>
              <a:t>A</a:t>
            </a:r>
            <a:r>
              <a:rPr lang="en-GB" dirty="0" smtClean="0"/>
              <a:t>gency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148249"/>
            <a:ext cx="4392488" cy="4417485"/>
          </a:xfrm>
        </p:spPr>
        <p:txBody>
          <a:bodyPr>
            <a:normAutofit/>
          </a:bodyPr>
          <a:lstStyle/>
          <a:p>
            <a:r>
              <a:rPr lang="en-GB" dirty="0"/>
              <a:t> </a:t>
            </a:r>
            <a:r>
              <a:rPr lang="en-GB" b="1" dirty="0" smtClean="0"/>
              <a:t> 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Reima Pryor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Manager Research and Evaluation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Drummond Street Services </a:t>
            </a:r>
            <a:r>
              <a:rPr lang="en-GB" u="sng" dirty="0" smtClean="0">
                <a:solidFill>
                  <a:schemeClr val="tx1"/>
                </a:solidFill>
                <a:hlinkClick r:id="rId2"/>
              </a:rPr>
              <a:t>www.ds.org.au</a:t>
            </a:r>
            <a:endParaRPr lang="en-GB" u="sng" dirty="0" smtClean="0">
              <a:solidFill>
                <a:schemeClr val="tx1"/>
              </a:solidFill>
            </a:endParaRPr>
          </a:p>
          <a:p>
            <a:endParaRPr lang="en-GB" u="sng" dirty="0">
              <a:solidFill>
                <a:schemeClr val="tx1"/>
              </a:solidFill>
            </a:endParaRPr>
          </a:p>
          <a:p>
            <a:endParaRPr lang="en-AU" dirty="0">
              <a:solidFill>
                <a:schemeClr val="tx1"/>
              </a:solidFill>
            </a:endParaRPr>
          </a:p>
          <a:p>
            <a:endParaRPr lang="en-AU" dirty="0"/>
          </a:p>
        </p:txBody>
      </p:sp>
      <p:pic>
        <p:nvPicPr>
          <p:cNvPr id="12290" name="Picture 2" descr="Description: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085184"/>
            <a:ext cx="2590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44208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pic>
        <p:nvPicPr>
          <p:cNvPr id="6" name="Content Placeholder 3" descr="CG50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3155649"/>
            <a:ext cx="2928926" cy="300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43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Centre for </a:t>
            </a: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>Family Research &amp;Evaluation (CFRE)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713533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7775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2008</a:t>
            </a:r>
            <a:r>
              <a:rPr lang="en-US" dirty="0"/>
              <a:t> </a:t>
            </a:r>
            <a:r>
              <a:rPr lang="en-US" dirty="0" smtClean="0"/>
              <a:t>		</a:t>
            </a:r>
            <a:r>
              <a:rPr lang="en-US" sz="5300" b="1" dirty="0" smtClean="0"/>
              <a:t>New Roles</a:t>
            </a:r>
            <a:r>
              <a:rPr lang="en-US" sz="5300" b="1" dirty="0"/>
              <a:t/>
            </a:r>
            <a:br>
              <a:rPr lang="en-US" sz="5300" b="1" dirty="0"/>
            </a:br>
            <a:endParaRPr lang="en-US" sz="5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5410944" cy="566355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Delegation of Manager of R&amp;E, and Project Officer roles</a:t>
            </a:r>
          </a:p>
          <a:p>
            <a:r>
              <a:rPr lang="en-US" dirty="0" smtClean="0"/>
              <a:t>‘Unfunded’/ ‘Creatively’ funded activity</a:t>
            </a:r>
          </a:p>
          <a:p>
            <a:r>
              <a:rPr lang="en-US" dirty="0" smtClean="0"/>
              <a:t>Initially funded via evaluation $ within grant budgets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Now via DSS initiated R&amp;E </a:t>
            </a:r>
          </a:p>
          <a:p>
            <a:pPr marL="0" indent="0">
              <a:buNone/>
            </a:pPr>
            <a:r>
              <a:rPr lang="en-US" dirty="0" smtClean="0"/>
              <a:t>Projects, Consultancy, </a:t>
            </a:r>
          </a:p>
          <a:p>
            <a:pPr marL="0" indent="0">
              <a:buNone/>
            </a:pPr>
            <a:r>
              <a:rPr lang="en-US" dirty="0" smtClean="0"/>
              <a:t>Child Support Project funding, </a:t>
            </a:r>
          </a:p>
          <a:p>
            <a:pPr marL="0" indent="0">
              <a:buNone/>
            </a:pPr>
            <a:r>
              <a:rPr lang="en-US" dirty="0" smtClean="0"/>
              <a:t>Invitations to Partner in R&amp;E </a:t>
            </a:r>
          </a:p>
          <a:p>
            <a:pPr marL="0" indent="0">
              <a:buNone/>
            </a:pPr>
            <a:r>
              <a:rPr lang="en-US" dirty="0" smtClean="0"/>
              <a:t>projects (</a:t>
            </a:r>
            <a:r>
              <a:rPr lang="en-US" dirty="0" err="1" smtClean="0"/>
              <a:t>eg</a:t>
            </a:r>
            <a:r>
              <a:rPr lang="en-US" dirty="0" smtClean="0"/>
              <a:t> AIP, JF, </a:t>
            </a:r>
            <a:r>
              <a:rPr lang="en-US" dirty="0" err="1" smtClean="0"/>
              <a:t>Deakin</a:t>
            </a:r>
            <a:r>
              <a:rPr lang="en-US" dirty="0" smtClean="0"/>
              <a:t> </a:t>
            </a:r>
            <a:r>
              <a:rPr lang="en-US" dirty="0" err="1" smtClean="0"/>
              <a:t>Uni</a:t>
            </a:r>
            <a:r>
              <a:rPr lang="en-US" dirty="0" smtClean="0"/>
              <a:t>)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Despite challenges, </a:t>
            </a:r>
          </a:p>
          <a:p>
            <a:pPr marL="0" indent="0">
              <a:buNone/>
            </a:pPr>
            <a:r>
              <a:rPr lang="en-US" dirty="0" err="1"/>
              <a:t>c</a:t>
            </a:r>
            <a:r>
              <a:rPr lang="en-US" dirty="0" err="1" smtClean="0"/>
              <a:t>onceptualised</a:t>
            </a:r>
            <a:r>
              <a:rPr lang="en-US" dirty="0" smtClean="0"/>
              <a:t> not as an ‘optional extra’, but as a </a:t>
            </a:r>
            <a:r>
              <a:rPr lang="en-US" b="1" dirty="0" smtClean="0"/>
              <a:t>core business </a:t>
            </a:r>
            <a:r>
              <a:rPr lang="en-US" dirty="0" smtClean="0"/>
              <a:t>of the agency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021" y="1556792"/>
            <a:ext cx="2722549" cy="390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Role of Manager of R&amp;E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872" y="1412777"/>
            <a:ext cx="5724128" cy="4896544"/>
          </a:xfrm>
        </p:spPr>
        <p:txBody>
          <a:bodyPr>
            <a:normAutofit fontScale="25000" lnSpcReduction="20000"/>
          </a:bodyPr>
          <a:lstStyle/>
          <a:p>
            <a:r>
              <a:rPr lang="en-AU" sz="9600" dirty="0" smtClean="0"/>
              <a:t>To encourage evidence-informed practice and programs within the agency</a:t>
            </a:r>
          </a:p>
          <a:p>
            <a:r>
              <a:rPr lang="en-AU" sz="9600" dirty="0" smtClean="0"/>
              <a:t>Locate statistics and existing research and produce client data reports as needed</a:t>
            </a:r>
          </a:p>
          <a:p>
            <a:r>
              <a:rPr lang="en-AU" sz="9600" dirty="0" smtClean="0"/>
              <a:t>Program evaluation design, coordination of data collection (including pre/post surveys, file audits, focus groups, interviews, stakeholder feedback) and data entry and analysis</a:t>
            </a:r>
          </a:p>
          <a:p>
            <a:r>
              <a:rPr lang="en-AU" sz="9600" dirty="0" smtClean="0"/>
              <a:t>Oversee policy writing activities</a:t>
            </a:r>
          </a:p>
          <a:p>
            <a:r>
              <a:rPr lang="en-AU" sz="9600" dirty="0" smtClean="0"/>
              <a:t>Oversee R&amp;E partnerships and projects</a:t>
            </a:r>
          </a:p>
          <a:p>
            <a:r>
              <a:rPr lang="en-AU" sz="9600" dirty="0" smtClean="0"/>
              <a:t>Produce comprehensive Evaluation Reports</a:t>
            </a:r>
          </a:p>
          <a:p>
            <a:r>
              <a:rPr lang="en-AU" sz="9600" dirty="0" smtClean="0"/>
              <a:t>Assist with dissemination of findings</a:t>
            </a:r>
          </a:p>
          <a:p>
            <a:r>
              <a:rPr lang="en-AU" sz="9600" dirty="0" smtClean="0"/>
              <a:t>Assist with submission writing</a:t>
            </a:r>
            <a:endParaRPr lang="en-AU" dirty="0"/>
          </a:p>
        </p:txBody>
      </p:sp>
      <p:pic>
        <p:nvPicPr>
          <p:cNvPr id="4" name="Content Placeholder 3" descr="j0428579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5677" y="2492896"/>
            <a:ext cx="3393542" cy="28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16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en-AU" b="1" dirty="0" smtClean="0"/>
              <a:t>Developing Agency R&amp;E Culture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charset="0"/>
              <a:buChar char="•"/>
            </a:pPr>
            <a:r>
              <a:rPr lang="en-AU" dirty="0" smtClean="0"/>
              <a:t>Strategic planning commitment to R&amp;E </a:t>
            </a:r>
          </a:p>
          <a:p>
            <a:pPr>
              <a:buFont typeface="Arial" charset="0"/>
              <a:buChar char="•"/>
            </a:pPr>
            <a:r>
              <a:rPr lang="en-AU" dirty="0" smtClean="0"/>
              <a:t>Prioritising of professional development- promotion of evidence-informed practice, encouragement of reflective practice and action- research towards continuous improvement of practice, programs</a:t>
            </a:r>
          </a:p>
          <a:p>
            <a:pPr>
              <a:buFont typeface="Arial" charset="0"/>
              <a:buChar char="•"/>
            </a:pPr>
            <a:r>
              <a:rPr lang="en-AU" dirty="0" smtClean="0"/>
              <a:t>Communication of aims and rationales of R&amp;E activities and process</a:t>
            </a:r>
          </a:p>
          <a:p>
            <a:pPr>
              <a:buFont typeface="Arial" charset="0"/>
              <a:buChar char="•"/>
            </a:pPr>
            <a:r>
              <a:rPr lang="en-AU" dirty="0"/>
              <a:t>I</a:t>
            </a:r>
            <a:r>
              <a:rPr lang="en-AU" dirty="0" smtClean="0"/>
              <a:t>nclusion in practice research via focus groups and interviews </a:t>
            </a:r>
          </a:p>
          <a:p>
            <a:pPr>
              <a:buFont typeface="Arial" charset="0"/>
              <a:buChar char="•"/>
            </a:pPr>
            <a:r>
              <a:rPr lang="en-AU" dirty="0" smtClean="0"/>
              <a:t>Feedback in relation to research findings </a:t>
            </a:r>
          </a:p>
          <a:p>
            <a:pPr>
              <a:buFont typeface="Arial" charset="0"/>
              <a:buChar char="•"/>
            </a:pPr>
            <a:r>
              <a:rPr lang="en-AU" dirty="0" smtClean="0"/>
              <a:t>Bringing staff ‘on board’ re client outcome data (pre and post surveys) collection was/is not without challenges- particularly clinical staff</a:t>
            </a:r>
          </a:p>
          <a:p>
            <a:pPr>
              <a:buFont typeface="Arial" charset="0"/>
              <a:buChar char="•"/>
            </a:pPr>
            <a:r>
              <a:rPr lang="en-AU" dirty="0" smtClean="0"/>
              <a:t>Needed to promote the benefits for assessment, practice and client outcomes</a:t>
            </a:r>
          </a:p>
          <a:p>
            <a:pPr>
              <a:buFont typeface="Arial" charset="0"/>
              <a:buChar char="•"/>
            </a:pPr>
            <a:r>
              <a:rPr lang="en-AU" dirty="0" smtClean="0"/>
              <a:t>Plus requirement within role (performance management capacity)</a:t>
            </a:r>
          </a:p>
          <a:p>
            <a:pPr>
              <a:buFont typeface="Arial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10494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/>
              <a:t>Developed Administration Processes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AU" dirty="0" smtClean="0"/>
              <a:t>     Developed Intake system and data collection </a:t>
            </a:r>
          </a:p>
          <a:p>
            <a:pPr lvl="1">
              <a:buFont typeface="Arial" pitchFamily="34" charset="0"/>
              <a:buChar char="•"/>
            </a:pPr>
            <a:r>
              <a:rPr lang="en-AU" dirty="0" smtClean="0"/>
              <a:t>To advise clients of client outcome measure processes</a:t>
            </a:r>
          </a:p>
          <a:p>
            <a:pPr lvl="1">
              <a:buFont typeface="Arial" pitchFamily="34" charset="0"/>
              <a:buChar char="•"/>
            </a:pPr>
            <a:r>
              <a:rPr lang="en-AU" dirty="0" smtClean="0"/>
              <a:t>To screen and assess</a:t>
            </a:r>
          </a:p>
          <a:p>
            <a:pPr lvl="1">
              <a:buFont typeface="Arial" pitchFamily="34" charset="0"/>
              <a:buChar char="•"/>
            </a:pPr>
            <a:r>
              <a:rPr lang="en-AU" dirty="0" smtClean="0"/>
              <a:t>To record alerts and demographic data</a:t>
            </a:r>
          </a:p>
          <a:p>
            <a:pPr lvl="1">
              <a:buFont typeface="Arial" pitchFamily="34" charset="0"/>
              <a:buChar char="•"/>
            </a:pPr>
            <a:r>
              <a:rPr lang="en-AU" dirty="0" smtClean="0"/>
              <a:t>To produce other reports as required, e.g. referral sources</a:t>
            </a:r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r>
              <a:rPr lang="en-AU" sz="3300" dirty="0" smtClean="0"/>
              <a:t>Additional R&amp;E support via Program Administrator / Project Officer roles to produce data reports and assist Manager and students with research activities </a:t>
            </a:r>
          </a:p>
          <a:p>
            <a:pPr marL="457200" lvl="1" indent="0">
              <a:buNone/>
            </a:pPr>
            <a:endParaRPr lang="en-AU" sz="3300" dirty="0"/>
          </a:p>
          <a:p>
            <a:pPr marL="457200" lvl="1" indent="0">
              <a:buNone/>
            </a:pPr>
            <a:r>
              <a:rPr lang="en-AU" sz="3300" dirty="0" smtClean="0"/>
              <a:t>Developed processes for completion of pre and post counselling client outcome measures</a:t>
            </a:r>
          </a:p>
        </p:txBody>
      </p:sp>
    </p:spTree>
    <p:extLst>
      <p:ext uri="{BB962C8B-B14F-4D97-AF65-F5344CB8AC3E}">
        <p14:creationId xmlns:p14="http://schemas.microsoft.com/office/powerpoint/2010/main" val="822435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/>
          </a:bodyPr>
          <a:lstStyle/>
          <a:p>
            <a:r>
              <a:rPr lang="en-AU" b="1" dirty="0" smtClean="0"/>
              <a:t>Client Outcome Measure Process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An </a:t>
            </a:r>
            <a:r>
              <a:rPr lang="en-AU" dirty="0"/>
              <a:t>ongoing challenge to have counselling staff see the value and complete admin tasks required</a:t>
            </a:r>
          </a:p>
          <a:p>
            <a:r>
              <a:rPr lang="en-AU" dirty="0"/>
              <a:t>Despite </a:t>
            </a:r>
            <a:r>
              <a:rPr lang="en-AU" dirty="0" smtClean="0"/>
              <a:t>potential </a:t>
            </a:r>
            <a:r>
              <a:rPr lang="en-AU" dirty="0"/>
              <a:t>benefits for assessments, </a:t>
            </a:r>
            <a:r>
              <a:rPr lang="en-AU" dirty="0" smtClean="0"/>
              <a:t>we minimised </a:t>
            </a:r>
            <a:r>
              <a:rPr lang="en-AU" dirty="0"/>
              <a:t>admin required of </a:t>
            </a:r>
            <a:r>
              <a:rPr lang="en-AU" dirty="0" smtClean="0"/>
              <a:t>counsellors</a:t>
            </a:r>
          </a:p>
          <a:p>
            <a:r>
              <a:rPr lang="en-AU" dirty="0"/>
              <a:t>P</a:t>
            </a:r>
            <a:r>
              <a:rPr lang="en-AU" dirty="0" smtClean="0"/>
              <a:t>rocesses were implemented </a:t>
            </a:r>
            <a:r>
              <a:rPr lang="en-AU" dirty="0"/>
              <a:t>by admin staff and within electronic Client Information </a:t>
            </a:r>
            <a:r>
              <a:rPr lang="en-AU" dirty="0" smtClean="0"/>
              <a:t>System</a:t>
            </a:r>
          </a:p>
          <a:p>
            <a:r>
              <a:rPr lang="en-AU" dirty="0"/>
              <a:t>W</a:t>
            </a:r>
            <a:r>
              <a:rPr lang="en-AU" dirty="0" smtClean="0"/>
              <a:t>ith </a:t>
            </a:r>
            <a:r>
              <a:rPr lang="en-AU" dirty="0"/>
              <a:t>mechanisms in place to ensure Duty of Care of </a:t>
            </a:r>
            <a:r>
              <a:rPr lang="en-AU" dirty="0" smtClean="0"/>
              <a:t>clients (Counsellors alerted to risk issues)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80341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/>
              <a:t>Client Outcome </a:t>
            </a:r>
            <a:r>
              <a:rPr lang="en-AU" b="1" dirty="0" smtClean="0"/>
              <a:t>Measure Process</a:t>
            </a:r>
            <a:r>
              <a:rPr lang="en-AU" b="1" dirty="0"/>
              <a:t/>
            </a:r>
            <a:br>
              <a:rPr lang="en-AU" b="1" dirty="0"/>
            </a:br>
            <a:r>
              <a:rPr lang="en-AU" b="1" dirty="0" err="1" smtClean="0"/>
              <a:t>contd</a:t>
            </a:r>
            <a:r>
              <a:rPr lang="en-AU" b="1" dirty="0" smtClean="0"/>
              <a:t>…2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 fontScale="85000" lnSpcReduction="10000"/>
          </a:bodyPr>
          <a:lstStyle/>
          <a:p>
            <a:r>
              <a:rPr lang="en-AU" dirty="0" smtClean="0"/>
              <a:t>Post Counselling Surveys were particularly difficult to achieve, and longitudinal follow-up</a:t>
            </a:r>
          </a:p>
          <a:p>
            <a:r>
              <a:rPr lang="en-AU" dirty="0" smtClean="0"/>
              <a:t> Analysis-portion of clients ‘drop off’ before 6 sessions, so reduced post to after 4</a:t>
            </a:r>
          </a:p>
          <a:p>
            <a:r>
              <a:rPr lang="en-AU" dirty="0" smtClean="0"/>
              <a:t>Mail outs with movie ticket incentive (??)</a:t>
            </a:r>
          </a:p>
          <a:p>
            <a:r>
              <a:rPr lang="en-AU" dirty="0" smtClean="0"/>
              <a:t>Phone Blitz’s</a:t>
            </a:r>
          </a:p>
          <a:p>
            <a:r>
              <a:rPr lang="en-AU" dirty="0" smtClean="0"/>
              <a:t>Achieved sufficient returns for data analysis (~600)</a:t>
            </a:r>
          </a:p>
          <a:p>
            <a:endParaRPr lang="en-AU" dirty="0"/>
          </a:p>
        </p:txBody>
      </p:sp>
      <p:pic>
        <p:nvPicPr>
          <p:cNvPr id="5" name="Content Placeholder 3" descr="PH01813J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412776"/>
            <a:ext cx="3347864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22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800" dirty="0" smtClean="0"/>
              <a:t>2. Outputs- </a:t>
            </a:r>
          </a:p>
          <a:p>
            <a:pPr marL="0" indent="0" algn="ctr">
              <a:buNone/>
            </a:pPr>
            <a:r>
              <a:rPr lang="en-AU" sz="4800" dirty="0" smtClean="0"/>
              <a:t>What </a:t>
            </a:r>
            <a:r>
              <a:rPr lang="en-AU" sz="4800" dirty="0"/>
              <a:t>has been </a:t>
            </a:r>
            <a:r>
              <a:rPr lang="en-AU" sz="4800" dirty="0" smtClean="0"/>
              <a:t>done/produced</a:t>
            </a:r>
          </a:p>
          <a:p>
            <a:pPr marL="0" indent="0" algn="ctr">
              <a:buNone/>
            </a:pPr>
            <a:r>
              <a:rPr lang="en-AU" sz="4800" dirty="0"/>
              <a:t>f</a:t>
            </a:r>
            <a:r>
              <a:rPr lang="en-AU" sz="4800" dirty="0" smtClean="0"/>
              <a:t>rom our R&amp;E Program</a:t>
            </a:r>
            <a:endParaRPr lang="en-AU" sz="4800" dirty="0"/>
          </a:p>
        </p:txBody>
      </p:sp>
    </p:spTree>
    <p:extLst>
      <p:ext uri="{BB962C8B-B14F-4D97-AF65-F5344CB8AC3E}">
        <p14:creationId xmlns:p14="http://schemas.microsoft.com/office/powerpoint/2010/main" val="2926486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AU" b="1" dirty="0" smtClean="0"/>
              <a:t> </a:t>
            </a:r>
            <a:br>
              <a:rPr lang="en-AU" b="1" dirty="0" smtClean="0"/>
            </a:br>
            <a:r>
              <a:rPr lang="en-AU" b="1" dirty="0" smtClean="0"/>
              <a:t>Academic Partnership </a:t>
            </a:r>
            <a:r>
              <a:rPr lang="en-AU" b="1" dirty="0"/>
              <a:t>O</a:t>
            </a:r>
            <a:r>
              <a:rPr lang="en-AU" b="1" dirty="0" smtClean="0"/>
              <a:t>utputs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Deakin paid to provide DSS literature review, program logic report</a:t>
            </a:r>
          </a:p>
          <a:p>
            <a:r>
              <a:rPr lang="en-AU" dirty="0" smtClean="0"/>
              <a:t>DSS provides Clinical Psychology Masters students with clinical and research placements</a:t>
            </a:r>
          </a:p>
          <a:p>
            <a:r>
              <a:rPr lang="en-AU" dirty="0" smtClean="0"/>
              <a:t>DSS as site for Deakin’s Family Options Trial (RCT early intervention for adolescent mental health &amp; AOD, individual CBT </a:t>
            </a:r>
            <a:r>
              <a:rPr lang="en-AU" dirty="0" err="1" smtClean="0"/>
              <a:t>vs</a:t>
            </a:r>
            <a:r>
              <a:rPr lang="en-AU" dirty="0" smtClean="0"/>
              <a:t> BESTPLUS family group interventions), including recruitment of families, supervision, group facilitation</a:t>
            </a:r>
          </a:p>
          <a:p>
            <a:r>
              <a:rPr lang="en-AU" dirty="0" smtClean="0"/>
              <a:t>Successful </a:t>
            </a:r>
            <a:r>
              <a:rPr lang="en-AU" dirty="0"/>
              <a:t>j</a:t>
            </a:r>
            <a:r>
              <a:rPr lang="en-AU" dirty="0" smtClean="0"/>
              <a:t>oint applications for research grants (</a:t>
            </a:r>
            <a:r>
              <a:rPr lang="en-AU" dirty="0" err="1" smtClean="0"/>
              <a:t>beyondblue</a:t>
            </a:r>
            <a:r>
              <a:rPr lang="en-AU" dirty="0" smtClean="0"/>
              <a:t> and ACR re FOT)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63209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/>
              <a:t> </a:t>
            </a:r>
            <a:br>
              <a:rPr lang="en-AU" b="1" dirty="0" smtClean="0"/>
            </a:br>
            <a:r>
              <a:rPr lang="en-AU" b="1" dirty="0" smtClean="0"/>
              <a:t>Academic Partnership Outputs </a:t>
            </a:r>
            <a:r>
              <a:rPr lang="en-AU" b="1" dirty="0" err="1" smtClean="0"/>
              <a:t>contd</a:t>
            </a:r>
            <a:r>
              <a:rPr lang="en-AU" b="1" dirty="0" smtClean="0"/>
              <a:t>…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 fontScale="62500" lnSpcReduction="20000"/>
          </a:bodyPr>
          <a:lstStyle/>
          <a:p>
            <a:endParaRPr lang="en-AU" dirty="0" smtClean="0"/>
          </a:p>
          <a:p>
            <a:r>
              <a:rPr lang="en-AU" dirty="0" smtClean="0"/>
              <a:t>Deakin assisted DSS with selection of client outcomes measures, data entry, data analysis</a:t>
            </a:r>
          </a:p>
          <a:p>
            <a:r>
              <a:rPr lang="en-AU" dirty="0" smtClean="0"/>
              <a:t>Joint publishing of articles </a:t>
            </a:r>
          </a:p>
          <a:p>
            <a:r>
              <a:rPr lang="en-AU" dirty="0"/>
              <a:t>R</a:t>
            </a:r>
            <a:r>
              <a:rPr lang="en-AU" dirty="0" smtClean="0"/>
              <a:t>esearch grant applications re Queer mental health based on DSS health perceptions survey and client data</a:t>
            </a:r>
          </a:p>
          <a:p>
            <a:r>
              <a:rPr lang="en-AU" dirty="0" smtClean="0"/>
              <a:t>Deakin assists DSS with access to key research</a:t>
            </a:r>
          </a:p>
          <a:p>
            <a:r>
              <a:rPr lang="en-AU" dirty="0" smtClean="0"/>
              <a:t>DSS also partners with/consults other key academics in relation to specific issues (</a:t>
            </a:r>
            <a:r>
              <a:rPr lang="en-AU" dirty="0" err="1" smtClean="0"/>
              <a:t>Eg</a:t>
            </a:r>
            <a:r>
              <a:rPr lang="en-AU" dirty="0" smtClean="0"/>
              <a:t> Cathy Humphries re FV and </a:t>
            </a:r>
            <a:r>
              <a:rPr lang="en-AU" dirty="0" err="1" smtClean="0"/>
              <a:t>Alun</a:t>
            </a:r>
            <a:r>
              <a:rPr lang="en-AU" dirty="0" smtClean="0"/>
              <a:t> Jackson re Gambling-</a:t>
            </a:r>
            <a:r>
              <a:rPr lang="en-AU" dirty="0" err="1" smtClean="0"/>
              <a:t>Melb</a:t>
            </a:r>
            <a:r>
              <a:rPr lang="en-AU" dirty="0" smtClean="0"/>
              <a:t> </a:t>
            </a:r>
            <a:r>
              <a:rPr lang="en-AU" dirty="0" err="1" smtClean="0"/>
              <a:t>Uni</a:t>
            </a:r>
            <a:r>
              <a:rPr lang="en-AU" dirty="0" smtClean="0"/>
              <a:t>) </a:t>
            </a:r>
          </a:p>
          <a:p>
            <a:r>
              <a:rPr lang="en-AU" dirty="0" smtClean="0"/>
              <a:t>and provides student placements for other Unis(</a:t>
            </a:r>
            <a:r>
              <a:rPr lang="en-AU" dirty="0" err="1" smtClean="0"/>
              <a:t>eg</a:t>
            </a:r>
            <a:r>
              <a:rPr lang="en-AU" dirty="0" smtClean="0"/>
              <a:t> </a:t>
            </a:r>
            <a:r>
              <a:rPr lang="en-AU" dirty="0" err="1" smtClean="0"/>
              <a:t>LaTrobe</a:t>
            </a:r>
            <a:r>
              <a:rPr lang="en-AU" dirty="0" smtClean="0"/>
              <a:t> Master of Social Work)</a:t>
            </a:r>
            <a:endParaRPr lang="en-AU" dirty="0"/>
          </a:p>
        </p:txBody>
      </p:sp>
      <p:pic>
        <p:nvPicPr>
          <p:cNvPr id="4" name="Content Placeholder 3" descr="j0422844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2332037"/>
            <a:ext cx="3357554" cy="274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58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What will be covered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dirty="0" smtClean="0"/>
              <a:t>Process- How we developed (unfunded) R&amp;E capacity in a small NGO – key elements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Outputs- What has been done/produced 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Program Evaluation example –highlighting the outcomes/ impacts of an evaluation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Impacts for the agency more generally- What has our R&amp;E capacity managed to achieve	</a:t>
            </a:r>
          </a:p>
          <a:p>
            <a:endParaRPr lang="en-AU" dirty="0" smtClean="0"/>
          </a:p>
          <a:p>
            <a:r>
              <a:rPr lang="en-AU" dirty="0" smtClean="0"/>
              <a:t>to share </a:t>
            </a:r>
            <a:r>
              <a:rPr lang="en-AU" dirty="0" err="1" smtClean="0"/>
              <a:t>learnings</a:t>
            </a:r>
            <a:r>
              <a:rPr lang="en-AU" dirty="0" smtClean="0"/>
              <a:t> &amp;</a:t>
            </a:r>
          </a:p>
          <a:p>
            <a:r>
              <a:rPr lang="en-AU" dirty="0" smtClean="0"/>
              <a:t>to encourage other NGOs in R&amp;E </a:t>
            </a:r>
          </a:p>
        </p:txBody>
      </p:sp>
    </p:spTree>
    <p:extLst>
      <p:ext uri="{BB962C8B-B14F-4D97-AF65-F5344CB8AC3E}">
        <p14:creationId xmlns:p14="http://schemas.microsoft.com/office/powerpoint/2010/main" val="155309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Agency R&amp;E Outputs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AU" sz="6500" b="1" dirty="0"/>
              <a:t>Program Evaluation Reports produced</a:t>
            </a:r>
          </a:p>
          <a:p>
            <a:pPr>
              <a:buFont typeface="Arial" charset="0"/>
              <a:buChar char="•"/>
            </a:pPr>
            <a:r>
              <a:rPr lang="en-AU" sz="7000" dirty="0"/>
              <a:t>FMHSS</a:t>
            </a:r>
          </a:p>
          <a:p>
            <a:pPr>
              <a:buFont typeface="Arial" charset="0"/>
              <a:buChar char="•"/>
            </a:pPr>
            <a:r>
              <a:rPr lang="en-AU" sz="7000" dirty="0"/>
              <a:t>Just Families</a:t>
            </a:r>
          </a:p>
          <a:p>
            <a:pPr>
              <a:buFont typeface="Arial" charset="0"/>
              <a:buChar char="•"/>
            </a:pPr>
            <a:r>
              <a:rPr lang="en-AU" sz="7000" dirty="0"/>
              <a:t>Backyard Blitz</a:t>
            </a:r>
          </a:p>
          <a:p>
            <a:pPr>
              <a:buFont typeface="Arial" charset="0"/>
              <a:buChar char="•"/>
            </a:pPr>
            <a:r>
              <a:rPr lang="en-AU" sz="7000" dirty="0"/>
              <a:t>Child Support Policy Papers (3/5)</a:t>
            </a:r>
          </a:p>
          <a:p>
            <a:pPr>
              <a:buFont typeface="Arial" charset="0"/>
              <a:buChar char="•"/>
            </a:pPr>
            <a:r>
              <a:rPr lang="en-AU" sz="7000" dirty="0"/>
              <a:t>Others underway</a:t>
            </a:r>
          </a:p>
          <a:p>
            <a:pPr lvl="1">
              <a:buFont typeface="Arial" charset="0"/>
              <a:buChar char="•"/>
            </a:pPr>
            <a:r>
              <a:rPr lang="en-AU" sz="7000" dirty="0"/>
              <a:t>Stay Safe -for girls</a:t>
            </a:r>
          </a:p>
          <a:p>
            <a:pPr lvl="1">
              <a:buFont typeface="Arial" charset="0"/>
              <a:buChar char="•"/>
            </a:pPr>
            <a:r>
              <a:rPr lang="en-AU" sz="7000" dirty="0"/>
              <a:t>HOPE</a:t>
            </a:r>
          </a:p>
          <a:p>
            <a:pPr lvl="1">
              <a:buFont typeface="Arial" charset="0"/>
              <a:buChar char="•"/>
            </a:pPr>
            <a:r>
              <a:rPr lang="en-AU" sz="7000" dirty="0"/>
              <a:t>All our Family Wellbeing Unit seminars and groups</a:t>
            </a:r>
          </a:p>
          <a:p>
            <a:pPr lvl="1">
              <a:buFont typeface="Arial" charset="0"/>
              <a:buChar char="•"/>
            </a:pPr>
            <a:r>
              <a:rPr lang="en-AU" sz="7000" dirty="0"/>
              <a:t>Step-family counselling and groups for parents, and young people</a:t>
            </a:r>
          </a:p>
          <a:p>
            <a:pPr lvl="1">
              <a:buFont typeface="Arial" charset="0"/>
              <a:buChar char="•"/>
            </a:pPr>
            <a:r>
              <a:rPr lang="en-AU" sz="7000" dirty="0"/>
              <a:t>Parenting teens groups</a:t>
            </a:r>
          </a:p>
          <a:p>
            <a:pPr lvl="1">
              <a:buFont typeface="Arial" charset="0"/>
              <a:buChar char="•"/>
            </a:pPr>
            <a:r>
              <a:rPr lang="en-AU" sz="7000" dirty="0"/>
              <a:t>Family-based Outdoor Recreation Program for young people </a:t>
            </a:r>
          </a:p>
        </p:txBody>
      </p:sp>
    </p:spTree>
    <p:extLst>
      <p:ext uri="{BB962C8B-B14F-4D97-AF65-F5344CB8AC3E}">
        <p14:creationId xmlns:p14="http://schemas.microsoft.com/office/powerpoint/2010/main" val="3110445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553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sz="6000" b="1" dirty="0" smtClean="0"/>
              <a:t>3. Impacts- </a:t>
            </a:r>
            <a:br>
              <a:rPr lang="en-AU" sz="6000" b="1" dirty="0" smtClean="0"/>
            </a:br>
            <a:r>
              <a:rPr lang="en-AU" sz="6000" b="1" dirty="0" smtClean="0"/>
              <a:t>A </a:t>
            </a:r>
            <a:r>
              <a:rPr lang="en-AU" sz="6000" b="1" dirty="0"/>
              <a:t>Program example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AU" sz="4400" dirty="0" smtClean="0"/>
          </a:p>
          <a:p>
            <a:pPr marL="0" indent="0" algn="ctr">
              <a:buNone/>
            </a:pPr>
            <a:r>
              <a:rPr lang="en-AU" sz="5600" b="1" dirty="0" smtClean="0"/>
              <a:t>Just Families</a:t>
            </a:r>
          </a:p>
          <a:p>
            <a:pPr marL="0" indent="0" algn="ctr">
              <a:buNone/>
            </a:pPr>
            <a:endParaRPr lang="en-AU" sz="4400" dirty="0" smtClean="0"/>
          </a:p>
          <a:p>
            <a:pPr marL="0" indent="0" algn="ctr">
              <a:buNone/>
            </a:pPr>
            <a:r>
              <a:rPr lang="en-AU" sz="4400" dirty="0" smtClean="0"/>
              <a:t>Funded by William Buckland</a:t>
            </a:r>
            <a:endParaRPr lang="en-AU" sz="4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060848"/>
            <a:ext cx="45259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793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Just Families</a:t>
            </a:r>
            <a:br>
              <a:rPr lang="en-AU" dirty="0" smtClean="0"/>
            </a:br>
            <a:r>
              <a:rPr lang="en-AU" dirty="0" smtClean="0"/>
              <a:t>Early Intervention for Family Violence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charset="0"/>
              <a:buChar char="•"/>
            </a:pPr>
            <a:r>
              <a:rPr lang="en-AU" dirty="0" smtClean="0"/>
              <a:t>Pregnancy and first 12 </a:t>
            </a:r>
            <a:r>
              <a:rPr lang="en-AU" dirty="0" err="1" smtClean="0"/>
              <a:t>mths</a:t>
            </a:r>
            <a:r>
              <a:rPr lang="en-AU" dirty="0" smtClean="0"/>
              <a:t> as highest risk times for onset of family violence</a:t>
            </a:r>
          </a:p>
          <a:p>
            <a:pPr>
              <a:buFont typeface="Arial" charset="0"/>
              <a:buChar char="•"/>
            </a:pPr>
            <a:r>
              <a:rPr lang="en-AU" dirty="0" smtClean="0"/>
              <a:t>Built relationship with local MCHSs and developed pathways for prevention and early identification and intervention, including training of MCHCNs</a:t>
            </a:r>
          </a:p>
          <a:p>
            <a:pPr>
              <a:buFont typeface="Arial" charset="0"/>
              <a:buChar char="•"/>
            </a:pPr>
            <a:r>
              <a:rPr lang="en-AU" dirty="0" smtClean="0"/>
              <a:t>Identified early risk factors, upstream from tertiary level family violence risk factors-NEW RESEARCH</a:t>
            </a:r>
          </a:p>
          <a:p>
            <a:pPr>
              <a:buFont typeface="Arial" charset="0"/>
              <a:buChar char="•"/>
            </a:pPr>
            <a:r>
              <a:rPr lang="en-AU" dirty="0" smtClean="0"/>
              <a:t>Documented early intervention counselling and groups models and practice</a:t>
            </a:r>
          </a:p>
          <a:p>
            <a:pPr>
              <a:buFont typeface="Arial" charset="0"/>
              <a:buChar char="•"/>
            </a:pPr>
            <a:r>
              <a:rPr lang="en-AU" dirty="0" smtClean="0"/>
              <a:t>Provided Client Outcome Evidence for Counselling activity</a:t>
            </a:r>
          </a:p>
          <a:p>
            <a:pPr>
              <a:buFont typeface="Arial" charset="0"/>
              <a:buChar char="•"/>
            </a:pPr>
            <a:r>
              <a:rPr lang="en-AU" dirty="0" smtClean="0"/>
              <a:t>Evaluation Report documented Process and Client Outcomes and Program Impacts</a:t>
            </a:r>
          </a:p>
          <a:p>
            <a:pPr>
              <a:buFont typeface="Arial" charset="0"/>
              <a:buChar char="•"/>
            </a:pPr>
            <a:endParaRPr lang="en-AU" dirty="0" smtClean="0"/>
          </a:p>
          <a:p>
            <a:pPr>
              <a:buFont typeface="Arial" charset="0"/>
              <a:buChar char="•"/>
            </a:pPr>
            <a:endParaRPr lang="en-AU" dirty="0" smtClean="0"/>
          </a:p>
          <a:p>
            <a:pPr>
              <a:buFont typeface="Arial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9487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Just Families -Evaluation </a:t>
            </a:r>
            <a:br>
              <a:rPr lang="en-AU" dirty="0" smtClean="0"/>
            </a:br>
            <a:r>
              <a:rPr lang="en-AU" dirty="0" smtClean="0"/>
              <a:t>High Level Impacts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 smtClean="0"/>
              <a:t>Lower level- clients, workers, programs, sector capacity</a:t>
            </a:r>
          </a:p>
          <a:p>
            <a:r>
              <a:rPr lang="en-AU" dirty="0" smtClean="0"/>
              <a:t>Higher level- paradigm shifts, cross-sector, government </a:t>
            </a:r>
          </a:p>
          <a:p>
            <a:pPr marL="0" indent="0">
              <a:buNone/>
            </a:pPr>
            <a:r>
              <a:rPr lang="en-AU" dirty="0" smtClean="0"/>
              <a:t>E.g. </a:t>
            </a:r>
          </a:p>
          <a:p>
            <a:r>
              <a:rPr lang="en-AU" dirty="0" smtClean="0"/>
              <a:t>The opportunity to maximise the potential of universal perinatal services to not only screen for tertiary level FV and PND, but to prevent and early identify/intervene with FV, MH (incl. stress, AOD use, adult and infant MH) and CR breakdown </a:t>
            </a:r>
            <a:r>
              <a:rPr lang="en-AU" b="1" i="1" dirty="0" smtClean="0"/>
              <a:t>risk</a:t>
            </a:r>
          </a:p>
          <a:p>
            <a:r>
              <a:rPr lang="en-AU" dirty="0" smtClean="0"/>
              <a:t>The opportunity to strengthen the couple relationship, and parenting (including fathering), at this earliest family transition point</a:t>
            </a:r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63127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Conceptualisation Impacts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This project has assisted us to conceptualise the importance of broadening focus from traditional gender-based violence and feminist perspective of power and control, to in addition recognise </a:t>
            </a:r>
          </a:p>
          <a:p>
            <a:r>
              <a:rPr lang="en-AU" dirty="0" smtClean="0"/>
              <a:t>underlying causes of conflict and handling of power in relationships </a:t>
            </a:r>
          </a:p>
          <a:p>
            <a:r>
              <a:rPr lang="en-AU" dirty="0" smtClean="0"/>
              <a:t>mutual violence prevalence</a:t>
            </a:r>
          </a:p>
          <a:p>
            <a:r>
              <a:rPr lang="en-AU" dirty="0" smtClean="0"/>
              <a:t>biological and psychological transitional factors</a:t>
            </a:r>
          </a:p>
          <a:p>
            <a:r>
              <a:rPr lang="en-AU" dirty="0" smtClean="0"/>
              <a:t>the benefits of a focus on ‘strengthening’ the CR</a:t>
            </a:r>
          </a:p>
          <a:p>
            <a:r>
              <a:rPr lang="en-AU" dirty="0"/>
              <a:t>u</a:t>
            </a:r>
            <a:r>
              <a:rPr lang="en-AU" dirty="0" smtClean="0"/>
              <a:t>se of prevention and early intervention language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2600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>	</a:t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533893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4000" dirty="0" smtClean="0"/>
              <a:t>4. Impacts </a:t>
            </a:r>
            <a:r>
              <a:rPr lang="en-AU" sz="4000" dirty="0"/>
              <a:t>for the agency more generally- </a:t>
            </a:r>
            <a:endParaRPr lang="en-AU" sz="4000" dirty="0" smtClean="0"/>
          </a:p>
          <a:p>
            <a:pPr marL="0" indent="0">
              <a:buNone/>
            </a:pPr>
            <a:endParaRPr lang="en-AU" sz="4000" dirty="0"/>
          </a:p>
          <a:p>
            <a:pPr marL="0" indent="0">
              <a:buNone/>
            </a:pPr>
            <a:r>
              <a:rPr lang="en-AU" sz="4000" dirty="0" smtClean="0"/>
              <a:t>What </a:t>
            </a:r>
            <a:r>
              <a:rPr lang="en-AU" sz="4000" dirty="0"/>
              <a:t>has our R&amp;E capacity managed to </a:t>
            </a:r>
            <a:r>
              <a:rPr lang="en-AU" sz="4000" dirty="0" smtClean="0"/>
              <a:t>achieve?</a:t>
            </a:r>
          </a:p>
          <a:p>
            <a:pPr marL="0" indent="0">
              <a:buNone/>
            </a:pPr>
            <a:endParaRPr lang="en-AU" dirty="0" smtClean="0"/>
          </a:p>
          <a:p>
            <a:pPr lvl="1">
              <a:buFont typeface="Arial" charset="0"/>
              <a:buChar char="•"/>
            </a:pPr>
            <a:endParaRPr lang="en-AU" dirty="0" smtClean="0"/>
          </a:p>
          <a:p>
            <a:pPr lvl="1">
              <a:buFont typeface="Arial" charset="0"/>
              <a:buChar char="•"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 descr="j02624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484784"/>
            <a:ext cx="3131840" cy="444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72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NZ" b="1" dirty="0" smtClean="0"/>
              <a:t>New Programs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5400600" cy="5112568"/>
          </a:xfrm>
        </p:spPr>
        <p:txBody>
          <a:bodyPr>
            <a:normAutofit fontScale="25000" lnSpcReduction="20000"/>
          </a:bodyPr>
          <a:lstStyle/>
          <a:p>
            <a:pPr marL="0" indent="0">
              <a:buFontTx/>
              <a:buNone/>
            </a:pPr>
            <a:r>
              <a:rPr lang="en-NZ" sz="17600" b="1" dirty="0" smtClean="0"/>
              <a:t>2007</a:t>
            </a:r>
            <a:r>
              <a:rPr lang="en-NZ" sz="9600" dirty="0" smtClean="0"/>
              <a:t> </a:t>
            </a:r>
          </a:p>
          <a:p>
            <a:r>
              <a:rPr lang="en-NZ" sz="9600" dirty="0" smtClean="0"/>
              <a:t>Invitation by </a:t>
            </a:r>
            <a:r>
              <a:rPr lang="en-NZ" sz="9600" dirty="0" err="1" smtClean="0"/>
              <a:t>FaHCSIA</a:t>
            </a:r>
            <a:r>
              <a:rPr lang="en-NZ" sz="9600" dirty="0" smtClean="0"/>
              <a:t> to submit proposal for </a:t>
            </a:r>
            <a:r>
              <a:rPr lang="en-NZ" sz="9600" b="1" dirty="0" smtClean="0"/>
              <a:t>Family Mental Health Support Service- Demonstration Project (FMHSS) </a:t>
            </a:r>
            <a:r>
              <a:rPr lang="en-NZ" sz="9600" dirty="0" smtClean="0"/>
              <a:t>being placed within our Family Service agency– funding now </a:t>
            </a:r>
            <a:r>
              <a:rPr lang="en-NZ" sz="9600" dirty="0" err="1" smtClean="0"/>
              <a:t>ongoing</a:t>
            </a:r>
            <a:endParaRPr lang="en-NZ" sz="9600" dirty="0"/>
          </a:p>
          <a:p>
            <a:pPr>
              <a:buFont typeface="Arial" charset="0"/>
              <a:buChar char="•"/>
            </a:pPr>
            <a:r>
              <a:rPr lang="en-NZ" sz="9600" dirty="0" smtClean="0"/>
              <a:t>Philanthropic funding to pilot the </a:t>
            </a:r>
          </a:p>
          <a:p>
            <a:pPr marL="0" indent="0">
              <a:buNone/>
            </a:pPr>
            <a:r>
              <a:rPr lang="en-NZ" sz="9600" b="1" dirty="0" smtClean="0"/>
              <a:t>Just Families Project </a:t>
            </a:r>
            <a:r>
              <a:rPr lang="en-NZ" sz="9600" dirty="0" smtClean="0"/>
              <a:t>for 12 months, Subsequent 3 </a:t>
            </a:r>
            <a:r>
              <a:rPr lang="en-NZ" sz="9600" dirty="0" err="1" smtClean="0"/>
              <a:t>yr</a:t>
            </a:r>
            <a:r>
              <a:rPr lang="en-NZ" sz="9600" dirty="0" smtClean="0"/>
              <a:t> grant for R&amp;E project in partnership with WHCHS</a:t>
            </a:r>
          </a:p>
          <a:p>
            <a:r>
              <a:rPr lang="en-NZ" sz="9600" dirty="0" smtClean="0"/>
              <a:t>Child Support Project</a:t>
            </a:r>
          </a:p>
          <a:p>
            <a:pPr marL="0" indent="0">
              <a:buNone/>
            </a:pPr>
            <a:r>
              <a:rPr lang="en-NZ" sz="9600" b="1" dirty="0" smtClean="0"/>
              <a:t>(3 funding opportunities based on R&amp;E activities)</a:t>
            </a:r>
          </a:p>
          <a:p>
            <a:pPr lvl="1">
              <a:buFont typeface="Arial" charset="0"/>
              <a:buChar char="•"/>
            </a:pPr>
            <a:endParaRPr lang="en-NZ" sz="2400" dirty="0" smtClean="0"/>
          </a:p>
          <a:p>
            <a:pPr marL="457200" lvl="1" indent="0">
              <a:buNone/>
            </a:pPr>
            <a:endParaRPr lang="en-NZ" sz="2400" dirty="0" smtClean="0"/>
          </a:p>
          <a:p>
            <a:pPr lvl="1">
              <a:buFont typeface="Arial" charset="0"/>
              <a:buChar char="•"/>
            </a:pPr>
            <a:endParaRPr lang="en-NZ" sz="2400" dirty="0" smtClean="0"/>
          </a:p>
          <a:p>
            <a:pPr lvl="1">
              <a:buFont typeface="Arial" charset="0"/>
              <a:buChar char="•"/>
            </a:pPr>
            <a:endParaRPr lang="en-NZ" sz="2400" dirty="0" smtClean="0"/>
          </a:p>
          <a:p>
            <a:pPr lvl="1">
              <a:buFont typeface="Arial" charset="0"/>
              <a:buChar char="•"/>
            </a:pPr>
            <a:endParaRPr lang="en-NZ" sz="2400" dirty="0" smtClean="0"/>
          </a:p>
          <a:p>
            <a:pPr lvl="1">
              <a:buFont typeface="Arial" charset="0"/>
              <a:buChar char="•"/>
            </a:pPr>
            <a:endParaRPr lang="en-NZ" sz="2400" dirty="0" smtClean="0"/>
          </a:p>
          <a:p>
            <a:pPr marL="0" indent="0">
              <a:buFontTx/>
              <a:buNone/>
            </a:pPr>
            <a:endParaRPr lang="en-NZ" sz="2800" dirty="0" smtClean="0"/>
          </a:p>
          <a:p>
            <a:pPr marL="0" indent="0">
              <a:buFontTx/>
              <a:buNone/>
            </a:pPr>
            <a:endParaRPr lang="en-NZ" sz="2800" dirty="0" smtClean="0"/>
          </a:p>
          <a:p>
            <a:pPr marL="0" indent="0">
              <a:buFontTx/>
              <a:buNone/>
            </a:pPr>
            <a:r>
              <a:rPr lang="en-NZ" sz="2400" dirty="0" smtClean="0"/>
              <a:t> </a:t>
            </a:r>
          </a:p>
          <a:p>
            <a:pPr marL="0" indent="0"/>
            <a:endParaRPr lang="en-NZ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16832"/>
            <a:ext cx="3212870" cy="322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47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b="1" dirty="0" smtClean="0">
                <a:solidFill>
                  <a:schemeClr val="tx1"/>
                </a:solidFill>
                <a:latin typeface="+mj-lt"/>
              </a:rPr>
              <a:t>Current Programs 2011</a:t>
            </a:r>
            <a:r>
              <a:rPr lang="en-US" sz="4000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en-US" sz="4000" dirty="0" smtClean="0">
                <a:solidFill>
                  <a:srgbClr val="002060"/>
                </a:solidFill>
                <a:latin typeface="+mj-lt"/>
              </a:rPr>
            </a:br>
            <a:endParaRPr lang="en-AU" sz="4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24744"/>
            <a:ext cx="8229600" cy="533002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AU" dirty="0" smtClean="0"/>
              <a:t>Funded –large and small, medium- &amp;long-term</a:t>
            </a:r>
          </a:p>
          <a:p>
            <a:pPr lvl="1">
              <a:buFont typeface="Arial" charset="0"/>
              <a:buChar char="•"/>
            </a:pPr>
            <a:r>
              <a:rPr lang="en-NZ" sz="2400" dirty="0" smtClean="0"/>
              <a:t>Step-families Australia –National office &amp; Victorian Branch –</a:t>
            </a:r>
            <a:r>
              <a:rPr lang="en-NZ" sz="2400" dirty="0" err="1" smtClean="0"/>
              <a:t>FaHCSIA</a:t>
            </a:r>
            <a:endParaRPr lang="en-NZ" sz="2400" dirty="0" smtClean="0"/>
          </a:p>
          <a:p>
            <a:pPr lvl="1">
              <a:buFont typeface="Arial" charset="0"/>
              <a:buChar char="•"/>
            </a:pPr>
            <a:r>
              <a:rPr lang="en-NZ" sz="2400" dirty="0" smtClean="0"/>
              <a:t>African </a:t>
            </a:r>
            <a:r>
              <a:rPr lang="en-NZ" sz="2400" dirty="0"/>
              <a:t>Family Program- </a:t>
            </a:r>
            <a:r>
              <a:rPr lang="en-NZ" sz="2400" dirty="0" err="1"/>
              <a:t>FaHCSIA</a:t>
            </a:r>
            <a:r>
              <a:rPr lang="en-NZ" sz="2400" dirty="0"/>
              <a:t> CIP funding</a:t>
            </a:r>
          </a:p>
          <a:p>
            <a:pPr lvl="1">
              <a:buFont typeface="Arial" charset="0"/>
              <a:buChar char="•"/>
            </a:pPr>
            <a:r>
              <a:rPr lang="en-NZ" sz="2400" dirty="0"/>
              <a:t>Youth Services – City of Melbourne </a:t>
            </a:r>
            <a:r>
              <a:rPr lang="en-NZ" sz="2400" dirty="0" smtClean="0"/>
              <a:t>LGA- invitation to apply</a:t>
            </a:r>
            <a:endParaRPr lang="en-NZ" sz="2400" dirty="0"/>
          </a:p>
          <a:p>
            <a:pPr lvl="1">
              <a:buFont typeface="Arial" charset="0"/>
              <a:buChar char="•"/>
            </a:pPr>
            <a:r>
              <a:rPr lang="en-NZ" sz="2400" dirty="0"/>
              <a:t>Family Relationship Education and Skills Training </a:t>
            </a:r>
            <a:r>
              <a:rPr lang="en-NZ" sz="2400" dirty="0" smtClean="0"/>
              <a:t>-seminars </a:t>
            </a:r>
            <a:r>
              <a:rPr lang="en-NZ" sz="2400" dirty="0"/>
              <a:t>and groups </a:t>
            </a:r>
            <a:r>
              <a:rPr lang="en-NZ" sz="2400" dirty="0" smtClean="0"/>
              <a:t>-</a:t>
            </a:r>
            <a:r>
              <a:rPr lang="en-NZ" sz="2400" dirty="0" err="1" smtClean="0"/>
              <a:t>FaHCSIA</a:t>
            </a:r>
            <a:r>
              <a:rPr lang="en-NZ" sz="2400" dirty="0" smtClean="0"/>
              <a:t>- (initially unfunded)</a:t>
            </a:r>
          </a:p>
          <a:p>
            <a:pPr lvl="1">
              <a:buFont typeface="Arial" charset="0"/>
              <a:buChar char="•"/>
            </a:pPr>
            <a:r>
              <a:rPr lang="en-NZ" sz="2400" dirty="0" smtClean="0"/>
              <a:t>Hands on Parenting Education (HOPE)-City of </a:t>
            </a:r>
            <a:r>
              <a:rPr lang="en-NZ" sz="2400" dirty="0" err="1" smtClean="0"/>
              <a:t>Melb</a:t>
            </a:r>
            <a:r>
              <a:rPr lang="en-NZ" sz="2400" dirty="0" smtClean="0"/>
              <a:t> and City of </a:t>
            </a:r>
            <a:r>
              <a:rPr lang="en-NZ" sz="2400" dirty="0" err="1" smtClean="0"/>
              <a:t>Yarra</a:t>
            </a:r>
            <a:r>
              <a:rPr lang="en-NZ" sz="2400" dirty="0" smtClean="0"/>
              <a:t> LGAs</a:t>
            </a:r>
            <a:r>
              <a:rPr lang="en-NZ" sz="2400" dirty="0"/>
              <a:t>-</a:t>
            </a:r>
            <a:r>
              <a:rPr lang="en-NZ" sz="2400" dirty="0" smtClean="0"/>
              <a:t> (initially unfunded) </a:t>
            </a:r>
          </a:p>
          <a:p>
            <a:pPr lvl="1">
              <a:buFont typeface="Arial" charset="0"/>
              <a:buChar char="•"/>
            </a:pPr>
            <a:r>
              <a:rPr lang="en-NZ" sz="2400" dirty="0" smtClean="0"/>
              <a:t>Backyard Blitz – Department of Health and Ageing</a:t>
            </a:r>
          </a:p>
          <a:p>
            <a:pPr lvl="1">
              <a:buFont typeface="Arial" charset="0"/>
              <a:buChar char="•"/>
            </a:pPr>
            <a:r>
              <a:rPr lang="en-NZ" sz="2400" dirty="0" smtClean="0"/>
              <a:t>Child Support Project- </a:t>
            </a:r>
            <a:r>
              <a:rPr lang="en-NZ" sz="2400" dirty="0" err="1" smtClean="0"/>
              <a:t>FaHCSIA</a:t>
            </a:r>
            <a:endParaRPr lang="en-NZ" sz="2400" dirty="0" smtClean="0"/>
          </a:p>
          <a:p>
            <a:pPr lvl="1">
              <a:buFont typeface="Arial" charset="0"/>
              <a:buChar char="•"/>
            </a:pPr>
            <a:r>
              <a:rPr lang="en-NZ" sz="2400" dirty="0" smtClean="0"/>
              <a:t>Australian Indian Project –Legal Services Board Victoria- partner encouraged by philanthropic to approach DSS</a:t>
            </a:r>
            <a:endParaRPr lang="en-NZ" sz="2400" dirty="0"/>
          </a:p>
          <a:p>
            <a:pPr marL="0" indent="0">
              <a:buNone/>
            </a:pPr>
            <a:r>
              <a:rPr lang="en-AU" dirty="0" smtClean="0"/>
              <a:t>‘Unfunded’ programs/activities</a:t>
            </a:r>
          </a:p>
          <a:p>
            <a:pPr lvl="1">
              <a:buFont typeface="Arial" charset="0"/>
              <a:buChar char="•"/>
            </a:pPr>
            <a:r>
              <a:rPr lang="en-AU" sz="2400" dirty="0" smtClean="0"/>
              <a:t>Family Dispute Resolution- for IVF and surrogacy in QF</a:t>
            </a:r>
          </a:p>
          <a:p>
            <a:pPr lvl="1">
              <a:buFont typeface="Arial" charset="0"/>
              <a:buChar char="•"/>
            </a:pPr>
            <a:r>
              <a:rPr lang="en-AU" sz="2400" dirty="0" smtClean="0"/>
              <a:t>Queer Programs- advocacy, counselling, groups</a:t>
            </a:r>
          </a:p>
          <a:p>
            <a:pPr lvl="1">
              <a:buFont typeface="Arial" charset="0"/>
              <a:buChar char="•"/>
            </a:pPr>
            <a:r>
              <a:rPr lang="en-AU" sz="2400" b="1" dirty="0" smtClean="0"/>
              <a:t>Research and Evaluation</a:t>
            </a:r>
          </a:p>
          <a:p>
            <a:pPr lvl="1">
              <a:buFont typeface="Arial" charset="0"/>
              <a:buChar char="•"/>
            </a:pPr>
            <a:r>
              <a:rPr lang="en-AU" sz="2400" dirty="0" smtClean="0"/>
              <a:t>Social Commentary (</a:t>
            </a:r>
            <a:r>
              <a:rPr lang="en-AU" sz="2400" dirty="0" err="1" smtClean="0"/>
              <a:t>eg</a:t>
            </a:r>
            <a:r>
              <a:rPr lang="en-AU" sz="2400" dirty="0" smtClean="0"/>
              <a:t> within annual reports) - utilising research (others and own) and analysis of social trends, community needs, service system responses, to identify gaps, shift paradigms </a:t>
            </a:r>
          </a:p>
          <a:p>
            <a:pPr lvl="1">
              <a:buFont typeface="Arial" charset="0"/>
              <a:buChar char="•"/>
            </a:pPr>
            <a:r>
              <a:rPr lang="en-AU" sz="2400" dirty="0" smtClean="0"/>
              <a:t>Development of innovative practice and models to trial- submissions to funders</a:t>
            </a:r>
            <a:endParaRPr lang="en-AU" dirty="0" smtClean="0"/>
          </a:p>
          <a:p>
            <a:pPr>
              <a:buFont typeface="Arial" charset="0"/>
              <a:buChar char="•"/>
            </a:pP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7971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AU" dirty="0" smtClean="0"/>
              <a:t>Impacts/Benefits of R&amp;E activities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472608"/>
          </a:xfrm>
        </p:spPr>
        <p:txBody>
          <a:bodyPr>
            <a:normAutofit fontScale="47500" lnSpcReduction="20000"/>
          </a:bodyPr>
          <a:lstStyle/>
          <a:p>
            <a:r>
              <a:rPr lang="en-AU" sz="4200" dirty="0" smtClean="0"/>
              <a:t>Comprehensive Program Evaluation Reports for funders</a:t>
            </a:r>
          </a:p>
          <a:p>
            <a:r>
              <a:rPr lang="en-AU" sz="4200" dirty="0" smtClean="0"/>
              <a:t>Enhanced agency profile as professional, evidence-based, credible, innovative, leader</a:t>
            </a:r>
          </a:p>
          <a:p>
            <a:r>
              <a:rPr lang="en-AU" sz="4200" dirty="0" smtClean="0"/>
              <a:t>“Punching above our weight”</a:t>
            </a:r>
          </a:p>
          <a:p>
            <a:r>
              <a:rPr lang="en-AU" sz="4200" dirty="0" smtClean="0"/>
              <a:t>Has led to funding </a:t>
            </a:r>
          </a:p>
          <a:p>
            <a:pPr marL="0" indent="0">
              <a:buNone/>
            </a:pPr>
            <a:r>
              <a:rPr lang="en-AU" sz="4200" dirty="0" smtClean="0"/>
              <a:t>opportunities and enhanced </a:t>
            </a:r>
          </a:p>
          <a:p>
            <a:pPr marL="0" indent="0">
              <a:buNone/>
            </a:pPr>
            <a:r>
              <a:rPr lang="en-AU" sz="4200" dirty="0" smtClean="0"/>
              <a:t>financial viability of agency</a:t>
            </a:r>
          </a:p>
          <a:p>
            <a:r>
              <a:rPr lang="en-AU" sz="4200" dirty="0"/>
              <a:t>E</a:t>
            </a:r>
            <a:r>
              <a:rPr lang="en-AU" sz="4200" dirty="0" smtClean="0"/>
              <a:t>valuation enhances program </a:t>
            </a:r>
          </a:p>
          <a:p>
            <a:pPr marL="0" indent="0">
              <a:buNone/>
            </a:pPr>
            <a:r>
              <a:rPr lang="en-AU" sz="4200" dirty="0" smtClean="0"/>
              <a:t>development and monitoring </a:t>
            </a:r>
            <a:r>
              <a:rPr lang="en-AU" sz="4200" dirty="0" err="1" smtClean="0"/>
              <a:t>eg</a:t>
            </a:r>
            <a:r>
              <a:rPr lang="en-AU" sz="4200" dirty="0" smtClean="0"/>
              <a:t> via</a:t>
            </a:r>
          </a:p>
          <a:p>
            <a:pPr marL="0" indent="0">
              <a:buNone/>
            </a:pPr>
            <a:r>
              <a:rPr lang="en-AU" sz="4200" dirty="0" smtClean="0"/>
              <a:t>program logic processes</a:t>
            </a:r>
          </a:p>
          <a:p>
            <a:r>
              <a:rPr lang="en-AU" sz="4200" dirty="0" smtClean="0"/>
              <a:t>Process and Client Outcome </a:t>
            </a:r>
          </a:p>
          <a:p>
            <a:pPr marL="0" indent="0">
              <a:buNone/>
            </a:pPr>
            <a:r>
              <a:rPr lang="en-AU" sz="4200" dirty="0" smtClean="0"/>
              <a:t>data available to ensure we know </a:t>
            </a:r>
          </a:p>
          <a:p>
            <a:pPr marL="0" indent="0">
              <a:buNone/>
            </a:pPr>
            <a:r>
              <a:rPr lang="en-AU" sz="4200" dirty="0" smtClean="0"/>
              <a:t>what we do and why</a:t>
            </a:r>
          </a:p>
          <a:p>
            <a:r>
              <a:rPr lang="en-AU" sz="4200" dirty="0"/>
              <a:t>Clarity and confidence in </a:t>
            </a:r>
            <a:endParaRPr lang="en-AU" sz="4200" dirty="0" smtClean="0"/>
          </a:p>
          <a:p>
            <a:pPr marL="0" indent="0">
              <a:buNone/>
            </a:pPr>
            <a:r>
              <a:rPr lang="en-AU" sz="4200" dirty="0" smtClean="0"/>
              <a:t>purpose and process</a:t>
            </a:r>
          </a:p>
          <a:p>
            <a:r>
              <a:rPr lang="en-AU" sz="4200" dirty="0" smtClean="0"/>
              <a:t>Outcome evidence </a:t>
            </a:r>
            <a:r>
              <a:rPr lang="en-AU" sz="4200" dirty="0"/>
              <a:t>e</a:t>
            </a:r>
            <a:r>
              <a:rPr lang="en-AU" sz="4200" dirty="0" smtClean="0"/>
              <a:t>nables </a:t>
            </a:r>
            <a:r>
              <a:rPr lang="en-AU" sz="4200" dirty="0"/>
              <a:t>justification of our </a:t>
            </a:r>
            <a:r>
              <a:rPr lang="en-AU" sz="4200" dirty="0" smtClean="0"/>
              <a:t>theoretical frameworks </a:t>
            </a:r>
          </a:p>
          <a:p>
            <a:pPr marL="0" indent="0">
              <a:buNone/>
            </a:pPr>
            <a:r>
              <a:rPr lang="en-AU" sz="4200" dirty="0" err="1" smtClean="0"/>
              <a:t>eg</a:t>
            </a:r>
            <a:r>
              <a:rPr lang="en-AU" sz="4200" dirty="0" smtClean="0"/>
              <a:t> </a:t>
            </a:r>
            <a:r>
              <a:rPr lang="en-AU" sz="4200" dirty="0"/>
              <a:t>public health potential</a:t>
            </a:r>
          </a:p>
          <a:p>
            <a:pPr marL="0" indent="0">
              <a:buNone/>
            </a:pPr>
            <a:endParaRPr lang="en-AU" dirty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4" name="Content Placeholder 3" descr="j0422369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2060848"/>
            <a:ext cx="4723823" cy="327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56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b="1" dirty="0" smtClean="0"/>
              <a:t>Impacts </a:t>
            </a:r>
            <a:r>
              <a:rPr lang="en-AU" b="1" dirty="0" err="1" smtClean="0"/>
              <a:t>contd</a:t>
            </a:r>
            <a:r>
              <a:rPr lang="en-AU" b="1" dirty="0" smtClean="0"/>
              <a:t>…2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5194920" cy="4997152"/>
          </a:xfrm>
        </p:spPr>
        <p:txBody>
          <a:bodyPr>
            <a:normAutofit fontScale="70000" lnSpcReduction="20000"/>
          </a:bodyPr>
          <a:lstStyle/>
          <a:p>
            <a:r>
              <a:rPr lang="en-AU" dirty="0" smtClean="0"/>
              <a:t>Enhanced client assessments and more targeted interventions</a:t>
            </a:r>
          </a:p>
          <a:p>
            <a:r>
              <a:rPr lang="en-AU" dirty="0" smtClean="0"/>
              <a:t>Able to work ‘smarter’ and not ‘harder’</a:t>
            </a:r>
          </a:p>
          <a:p>
            <a:r>
              <a:rPr lang="en-AU" dirty="0" smtClean="0"/>
              <a:t>Demonstrated Significant Counselling </a:t>
            </a:r>
            <a:r>
              <a:rPr lang="en-AU" dirty="0"/>
              <a:t>C</a:t>
            </a:r>
            <a:r>
              <a:rPr lang="en-AU" dirty="0" smtClean="0"/>
              <a:t>lient </a:t>
            </a:r>
            <a:r>
              <a:rPr lang="en-AU" dirty="0"/>
              <a:t>O</a:t>
            </a:r>
            <a:r>
              <a:rPr lang="en-AU" dirty="0" smtClean="0"/>
              <a:t>utcomes of</a:t>
            </a:r>
          </a:p>
          <a:p>
            <a:pPr lvl="1"/>
            <a:r>
              <a:rPr lang="en-AU" dirty="0" smtClean="0"/>
              <a:t>Couple relationship functioning improvement</a:t>
            </a:r>
          </a:p>
          <a:p>
            <a:pPr lvl="1"/>
            <a:r>
              <a:rPr lang="en-AU" dirty="0" smtClean="0"/>
              <a:t>Family functioning-cohesion and conflict- improvements</a:t>
            </a:r>
          </a:p>
          <a:p>
            <a:pPr lvl="1"/>
            <a:r>
              <a:rPr lang="en-AU" dirty="0"/>
              <a:t>Mental health symptom reduction from a level indicative of diagnosis to level indicative of non-diagnosis</a:t>
            </a:r>
          </a:p>
          <a:p>
            <a:pPr lvl="1"/>
            <a:r>
              <a:rPr lang="en-AU" b="1" dirty="0" smtClean="0"/>
              <a:t>Enables </a:t>
            </a:r>
            <a:r>
              <a:rPr lang="en-AU" b="1" dirty="0"/>
              <a:t>advocacy across sectors for the mental health benefits of relationship/family counselling</a:t>
            </a:r>
          </a:p>
          <a:p>
            <a:pPr lvl="1"/>
            <a:endParaRPr lang="en-A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52736"/>
            <a:ext cx="273630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717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Research &amp; Evaluation Terms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 smtClean="0"/>
              <a:t>Difficult to separate Research &amp; Evaluation, and in combination, R&amp;E produces significant impacts for us</a:t>
            </a:r>
          </a:p>
          <a:p>
            <a:r>
              <a:rPr lang="en-AU" dirty="0" smtClean="0"/>
              <a:t>‘Research’ - uses existing (other) and our own data and analysis to develop theoretical frameworks, conceptualisations, models and practice to trial and evaluate- what to try?</a:t>
            </a:r>
          </a:p>
          <a:p>
            <a:r>
              <a:rPr lang="en-AU" dirty="0" smtClean="0"/>
              <a:t>‘Evaluation’ - uses intended aims, target group, program methods and program logic, to design (program &amp;) program evaluation at the outset, to monitor/review, and to document process outcomes (research?), outputs and client and program outcomes/impacts –does it work?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19903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Impacts </a:t>
            </a:r>
            <a:r>
              <a:rPr lang="en-AU" b="1" dirty="0" err="1" smtClean="0"/>
              <a:t>contd</a:t>
            </a:r>
            <a:r>
              <a:rPr lang="en-AU" b="1" dirty="0" smtClean="0"/>
              <a:t>…3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 fontScale="85000" lnSpcReduction="10000"/>
          </a:bodyPr>
          <a:lstStyle/>
          <a:p>
            <a:r>
              <a:rPr lang="en-AU" dirty="0"/>
              <a:t>Provides evidence-base </a:t>
            </a:r>
            <a:r>
              <a:rPr lang="en-AU" dirty="0" smtClean="0"/>
              <a:t>for advocacy and opportunities to influence government reforms</a:t>
            </a:r>
            <a:endParaRPr lang="en-AU" dirty="0"/>
          </a:p>
          <a:p>
            <a:r>
              <a:rPr lang="en-AU" dirty="0" smtClean="0"/>
              <a:t>Enables trialling of innovative practice and programs</a:t>
            </a:r>
          </a:p>
          <a:p>
            <a:r>
              <a:rPr lang="en-AU" dirty="0" smtClean="0"/>
              <a:t>Opportunities for new and interesting partnerships (</a:t>
            </a:r>
            <a:r>
              <a:rPr lang="en-AU" dirty="0" err="1" smtClean="0"/>
              <a:t>eg</a:t>
            </a:r>
            <a:r>
              <a:rPr lang="en-AU" dirty="0" smtClean="0"/>
              <a:t> Australia India Theatre Forum Project)</a:t>
            </a:r>
          </a:p>
          <a:p>
            <a:r>
              <a:rPr lang="en-AU" dirty="0" smtClean="0"/>
              <a:t>Contributes practice-based evidence to academic sphere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5" name="Picture 4" descr="CG25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7884" y="2428868"/>
            <a:ext cx="293370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64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Impacts </a:t>
            </a:r>
            <a:r>
              <a:rPr lang="en-AU" b="1" dirty="0" err="1" smtClean="0"/>
              <a:t>contd</a:t>
            </a:r>
            <a:r>
              <a:rPr lang="en-AU" b="1" dirty="0" smtClean="0"/>
              <a:t>…4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dirty="0" smtClean="0"/>
              <a:t>Enables academics to trial within / disseminate to community service-delivery agency and sectors </a:t>
            </a:r>
          </a:p>
          <a:p>
            <a:r>
              <a:rPr lang="en-AU" dirty="0" smtClean="0"/>
              <a:t>(</a:t>
            </a:r>
            <a:r>
              <a:rPr lang="en-AU" dirty="0" err="1" smtClean="0"/>
              <a:t>ie</a:t>
            </a:r>
            <a:r>
              <a:rPr lang="en-AU" dirty="0" smtClean="0"/>
              <a:t> bridge that gap between research and practice)</a:t>
            </a:r>
          </a:p>
          <a:p>
            <a:r>
              <a:rPr lang="en-AU" dirty="0" smtClean="0"/>
              <a:t>Able to aim for the broadest sphere of influence (</a:t>
            </a:r>
            <a:r>
              <a:rPr lang="en-AU" dirty="0" err="1" smtClean="0"/>
              <a:t>eg</a:t>
            </a:r>
            <a:r>
              <a:rPr lang="en-AU" dirty="0" smtClean="0"/>
              <a:t> population level outcomes, cross-sector development, government policy priorities)</a:t>
            </a:r>
          </a:p>
          <a:p>
            <a:r>
              <a:rPr lang="en-AU" dirty="0" smtClean="0"/>
              <a:t>Ultimately in the interests of enhanced individual, family, community wellbeing </a:t>
            </a:r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5482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en-AU" b="1" dirty="0"/>
              <a:t>We have something to say! </a:t>
            </a:r>
            <a:br>
              <a:rPr lang="en-AU" b="1" dirty="0"/>
            </a:b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5266928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b="1" dirty="0" smtClean="0"/>
          </a:p>
          <a:p>
            <a:pPr marL="0" indent="0">
              <a:buNone/>
            </a:pPr>
            <a:r>
              <a:rPr lang="en-AU" b="1" dirty="0" smtClean="0"/>
              <a:t>Higher level impacts of R&amp;E </a:t>
            </a:r>
          </a:p>
          <a:p>
            <a:pPr marL="0" indent="0">
              <a:buNone/>
            </a:pPr>
            <a:endParaRPr lang="en-AU" b="1" dirty="0"/>
          </a:p>
          <a:p>
            <a:r>
              <a:rPr lang="en-AU" b="1" dirty="0" smtClean="0"/>
              <a:t>in social commentary (</a:t>
            </a:r>
            <a:r>
              <a:rPr lang="en-AU" b="1" dirty="0" err="1" smtClean="0"/>
              <a:t>eg</a:t>
            </a:r>
            <a:r>
              <a:rPr lang="en-AU" b="1" dirty="0" smtClean="0"/>
              <a:t> Annual Reports) </a:t>
            </a:r>
          </a:p>
          <a:p>
            <a:r>
              <a:rPr lang="en-AU" b="1" dirty="0"/>
              <a:t>t</a:t>
            </a:r>
            <a:r>
              <a:rPr lang="en-AU" b="1" dirty="0" smtClean="0"/>
              <a:t>o influence social discourse</a:t>
            </a:r>
          </a:p>
          <a:p>
            <a:r>
              <a:rPr lang="en-AU" b="1" dirty="0"/>
              <a:t>t</a:t>
            </a:r>
            <a:r>
              <a:rPr lang="en-AU" b="1" dirty="0" smtClean="0"/>
              <a:t>o challenge dominant paradigms</a:t>
            </a:r>
          </a:p>
          <a:p>
            <a:r>
              <a:rPr lang="en-AU" b="1" dirty="0"/>
              <a:t>t</a:t>
            </a:r>
            <a:r>
              <a:rPr lang="en-AU" b="1" dirty="0" smtClean="0"/>
              <a:t>o influence policy and practice</a:t>
            </a:r>
          </a:p>
          <a:p>
            <a:pPr marL="457200" lvl="1" indent="0">
              <a:buNone/>
            </a:pPr>
            <a:endParaRPr lang="en-AU" dirty="0" smtClean="0"/>
          </a:p>
          <a:p>
            <a:pPr lvl="1"/>
            <a:endParaRPr lang="en-AU" dirty="0" smtClean="0"/>
          </a:p>
          <a:p>
            <a:pPr lvl="1"/>
            <a:endParaRPr lang="en-AU" dirty="0" smtClean="0"/>
          </a:p>
          <a:p>
            <a:pPr lvl="1"/>
            <a:endParaRPr lang="en-AU" dirty="0" smtClean="0"/>
          </a:p>
          <a:p>
            <a:pPr lvl="1"/>
            <a:endParaRPr lang="en-AU" dirty="0" smtClean="0"/>
          </a:p>
          <a:p>
            <a:pPr lvl="1"/>
            <a:endParaRPr lang="en-AU" dirty="0" smtClean="0"/>
          </a:p>
          <a:p>
            <a:pPr lvl="1"/>
            <a:endParaRPr lang="en-AU" dirty="0" smtClean="0"/>
          </a:p>
          <a:p>
            <a:pPr lvl="1"/>
            <a:endParaRPr lang="en-AU" dirty="0" smtClean="0"/>
          </a:p>
          <a:p>
            <a:pPr lvl="1"/>
            <a:endParaRPr lang="en-AU" dirty="0" smtClean="0"/>
          </a:p>
          <a:p>
            <a:pPr lvl="1"/>
            <a:endParaRPr lang="en-A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629" y="2060848"/>
            <a:ext cx="2722549" cy="390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5379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Some things we can say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62500" lnSpcReduction="20000"/>
          </a:bodyPr>
          <a:lstStyle/>
          <a:p>
            <a:pPr>
              <a:buFontTx/>
              <a:buChar char="-"/>
            </a:pPr>
            <a:r>
              <a:rPr lang="en-AU" dirty="0"/>
              <a:t>The changing nature of families today- contemporary families, embracing diversity, opportunities for building social capital, opportunities to influence social discourse (</a:t>
            </a:r>
            <a:r>
              <a:rPr lang="en-AU" dirty="0" err="1"/>
              <a:t>eg</a:t>
            </a:r>
            <a:r>
              <a:rPr lang="en-AU" dirty="0"/>
              <a:t> marriages ‘failing’, ‘hostile’ mothers, ‘deadbeat’ Dads, ‘super’ dads)</a:t>
            </a:r>
          </a:p>
          <a:p>
            <a:pPr>
              <a:buFontTx/>
              <a:buChar char="-"/>
            </a:pPr>
            <a:r>
              <a:rPr lang="en-AU" dirty="0"/>
              <a:t>The complexity present in families accessing universal services</a:t>
            </a:r>
          </a:p>
          <a:p>
            <a:pPr>
              <a:buFontTx/>
              <a:buChar char="-"/>
            </a:pPr>
            <a:r>
              <a:rPr lang="en-AU" dirty="0"/>
              <a:t>The public health potential of the (essentially universal) family relationship/family service sector (</a:t>
            </a:r>
            <a:r>
              <a:rPr lang="en-AU" dirty="0" err="1"/>
              <a:t>eg</a:t>
            </a:r>
            <a:r>
              <a:rPr lang="en-AU" dirty="0"/>
              <a:t> re MH, FV, AOD), with family as setting, to prevent and early </a:t>
            </a:r>
            <a:r>
              <a:rPr lang="en-AU" dirty="0" smtClean="0"/>
              <a:t>intervene</a:t>
            </a:r>
          </a:p>
          <a:p>
            <a:pPr>
              <a:buFontTx/>
              <a:buChar char="-"/>
            </a:pPr>
            <a:r>
              <a:rPr lang="en-AU" dirty="0" smtClean="0"/>
              <a:t>The </a:t>
            </a:r>
            <a:r>
              <a:rPr lang="en-AU" dirty="0"/>
              <a:t>mental health treatment outcomes possible from relationship/family counselling</a:t>
            </a:r>
          </a:p>
          <a:p>
            <a:pPr>
              <a:buFontTx/>
              <a:buChar char="-"/>
            </a:pPr>
            <a:r>
              <a:rPr lang="en-AU" dirty="0"/>
              <a:t>The role of not-for-profits in advocacy, innovation, practice-based research </a:t>
            </a:r>
          </a:p>
          <a:p>
            <a:pPr>
              <a:buFontTx/>
              <a:buChar char="-"/>
            </a:pPr>
            <a:r>
              <a:rPr lang="en-AU" dirty="0"/>
              <a:t>GLBTIQ mental health needs</a:t>
            </a:r>
          </a:p>
          <a:p>
            <a:pPr>
              <a:buFontTx/>
              <a:buChar char="-"/>
            </a:pPr>
            <a:r>
              <a:rPr lang="en-AU" dirty="0"/>
              <a:t>Child Support Policy Reform (Queer, Step-, Over 18’s, CALD)</a:t>
            </a:r>
          </a:p>
          <a:p>
            <a:pPr>
              <a:buFontTx/>
              <a:buChar char="-"/>
            </a:pPr>
            <a:r>
              <a:rPr lang="en-AU" dirty="0"/>
              <a:t>The importance of creative, engaging, family-based programs, engaging fathers and parents, to build health and wellbeing and create pathways to further support for families as needed, for example at later family transition points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6216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788024" y="188640"/>
            <a:ext cx="4000528" cy="5832648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>For </a:t>
            </a:r>
            <a:r>
              <a:rPr lang="en-AU" dirty="0"/>
              <a:t>further information contact: </a:t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Reima Pryor</a:t>
            </a:r>
            <a:r>
              <a:rPr lang="en-AU" dirty="0"/>
              <a:t/>
            </a:r>
            <a:br>
              <a:rPr lang="en-AU" dirty="0"/>
            </a:br>
            <a:r>
              <a:rPr lang="en-AU" sz="4000" dirty="0"/>
              <a:t>Drummond Street Services</a:t>
            </a:r>
            <a:r>
              <a:rPr lang="en-AU" dirty="0"/>
              <a:t/>
            </a:r>
            <a:br>
              <a:rPr lang="en-AU" dirty="0"/>
            </a:br>
            <a:r>
              <a:rPr lang="en-AU" sz="4000" dirty="0" err="1"/>
              <a:t>Ph</a:t>
            </a:r>
            <a:r>
              <a:rPr lang="en-AU" sz="4000" dirty="0"/>
              <a:t>: </a:t>
            </a:r>
            <a:r>
              <a:rPr lang="en-AU" sz="4000" dirty="0" smtClean="0"/>
              <a:t>03 96636733</a:t>
            </a:r>
            <a:r>
              <a:rPr lang="en-AU" dirty="0"/>
              <a:t/>
            </a:r>
            <a:br>
              <a:rPr lang="en-AU" dirty="0"/>
            </a:br>
            <a:r>
              <a:rPr lang="en-AU" sz="3100" dirty="0" smtClean="0">
                <a:hlinkClick r:id="rId2"/>
              </a:rPr>
              <a:t>reima.pryor@ds.org.au</a:t>
            </a:r>
            <a:r>
              <a:rPr lang="en-AU" sz="3100" dirty="0" smtClean="0"/>
              <a:t/>
            </a:r>
            <a:br>
              <a:rPr lang="en-AU" sz="3100" dirty="0" smtClean="0"/>
            </a:br>
            <a:r>
              <a:rPr lang="en-AU" sz="3100" dirty="0" smtClean="0"/>
              <a:t>or visit </a:t>
            </a:r>
            <a:br>
              <a:rPr lang="en-AU" sz="3100" dirty="0" smtClean="0"/>
            </a:br>
            <a:r>
              <a:rPr lang="en-AU" sz="3100" dirty="0" smtClean="0">
                <a:hlinkClick r:id="rId3"/>
              </a:rPr>
              <a:t>www.ds.org.au</a:t>
            </a:r>
            <a:r>
              <a:rPr lang="en-AU" sz="3100" dirty="0" smtClean="0"/>
              <a:t/>
            </a:r>
            <a:br>
              <a:rPr lang="en-AU" sz="3100" dirty="0" smtClean="0"/>
            </a:br>
            <a:r>
              <a:rPr lang="en-AU" dirty="0"/>
              <a:t/>
            </a:r>
            <a:br>
              <a:rPr lang="en-AU" dirty="0"/>
            </a:br>
            <a:endParaRPr lang="en-US" dirty="0"/>
          </a:p>
        </p:txBody>
      </p:sp>
      <p:pic>
        <p:nvPicPr>
          <p:cNvPr id="4" name="Picture 4" descr="j0433196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42844" y="1071546"/>
            <a:ext cx="4572032" cy="442915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4932040" cy="5544616"/>
          </a:xfrm>
        </p:spPr>
        <p:txBody>
          <a:bodyPr>
            <a:normAutofit fontScale="90000"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Drummond </a:t>
            </a:r>
            <a:br>
              <a:rPr lang="en-US" b="1" dirty="0" smtClean="0"/>
            </a:br>
            <a:r>
              <a:rPr lang="en-US" b="1" dirty="0" smtClean="0"/>
              <a:t>Street </a:t>
            </a:r>
            <a:br>
              <a:rPr lang="en-US" b="1" dirty="0" smtClean="0"/>
            </a:br>
            <a:r>
              <a:rPr lang="en-US" b="1" dirty="0" smtClean="0"/>
              <a:t>Services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* Non-religious, NGO </a:t>
            </a:r>
            <a:br>
              <a:rPr lang="en-US" sz="2400" dirty="0" smtClean="0"/>
            </a:br>
            <a:r>
              <a:rPr lang="en-US" sz="2400" dirty="0" smtClean="0"/>
              <a:t>* Carlton, inner Melbourne </a:t>
            </a:r>
            <a:br>
              <a:rPr lang="en-US" sz="2400" dirty="0" smtClean="0"/>
            </a:br>
            <a:r>
              <a:rPr lang="en-US" sz="2400" dirty="0" smtClean="0"/>
              <a:t>* 124 </a:t>
            </a:r>
            <a:r>
              <a:rPr lang="en-US" sz="2400" dirty="0" err="1" smtClean="0"/>
              <a:t>yr</a:t>
            </a:r>
            <a:r>
              <a:rPr lang="en-US" sz="2400" dirty="0" smtClean="0"/>
              <a:t> history</a:t>
            </a:r>
            <a:br>
              <a:rPr lang="en-US" sz="2400" dirty="0" smtClean="0"/>
            </a:br>
            <a:r>
              <a:rPr lang="en-US" sz="2400" dirty="0" smtClean="0"/>
              <a:t>* Service delivery</a:t>
            </a:r>
            <a:br>
              <a:rPr lang="en-US" sz="2400" dirty="0" smtClean="0"/>
            </a:br>
            <a:r>
              <a:rPr lang="en-US" sz="2400" dirty="0" smtClean="0"/>
              <a:t>* Leadership </a:t>
            </a:r>
            <a:br>
              <a:rPr lang="en-US" sz="2400" dirty="0" smtClean="0"/>
            </a:br>
            <a:r>
              <a:rPr lang="en-US" sz="2400" dirty="0" smtClean="0"/>
              <a:t>(research, training, policy advocacy)</a:t>
            </a:r>
            <a:br>
              <a:rPr lang="en-US" sz="2400" dirty="0" smtClean="0"/>
            </a:br>
            <a:r>
              <a:rPr lang="en-US" sz="2400" dirty="0" smtClean="0"/>
              <a:t>* Today ~50 staff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Content Placeholder 3" descr="CG21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29190" y="571480"/>
            <a:ext cx="3857652" cy="57150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AutoNum type="arabicPeriod"/>
            </a:pPr>
            <a:r>
              <a:rPr lang="en-AU" sz="4400" dirty="0" smtClean="0"/>
              <a:t>Process- </a:t>
            </a:r>
          </a:p>
          <a:p>
            <a:pPr marL="0" indent="0" algn="ctr">
              <a:buNone/>
            </a:pPr>
            <a:r>
              <a:rPr lang="en-AU" sz="4400" dirty="0" smtClean="0"/>
              <a:t>How </a:t>
            </a:r>
            <a:r>
              <a:rPr lang="en-AU" sz="4400" dirty="0"/>
              <a:t>we developed (unfunded) </a:t>
            </a:r>
            <a:endParaRPr lang="en-AU" sz="4400" dirty="0" smtClean="0"/>
          </a:p>
          <a:p>
            <a:pPr marL="0" indent="0" algn="ctr">
              <a:buNone/>
            </a:pPr>
            <a:r>
              <a:rPr lang="en-AU" sz="4400" dirty="0" smtClean="0"/>
              <a:t>R&amp;E </a:t>
            </a:r>
            <a:r>
              <a:rPr lang="en-AU" sz="4400" dirty="0"/>
              <a:t>capacity in a small NGO </a:t>
            </a:r>
            <a:endParaRPr lang="en-AU" sz="4400" dirty="0" smtClean="0"/>
          </a:p>
          <a:p>
            <a:pPr marL="0" indent="0" algn="ctr">
              <a:buNone/>
            </a:pPr>
            <a:r>
              <a:rPr lang="en-AU" sz="4400" dirty="0" smtClean="0"/>
              <a:t>– </a:t>
            </a:r>
            <a:r>
              <a:rPr lang="en-AU" sz="4400" dirty="0"/>
              <a:t>key elements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256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Agency Development 2005-2011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5700" b="1" dirty="0" smtClean="0"/>
              <a:t>2005</a:t>
            </a:r>
            <a:endParaRPr lang="en-US" sz="5700" dirty="0"/>
          </a:p>
          <a:p>
            <a:pPr>
              <a:buFont typeface="Arial" charset="0"/>
              <a:buChar char="•"/>
            </a:pPr>
            <a:r>
              <a:rPr lang="en-US" dirty="0"/>
              <a:t>6 years ago, 1 contract, </a:t>
            </a:r>
            <a:r>
              <a:rPr lang="en-US" dirty="0" err="1"/>
              <a:t>FaHCSIA</a:t>
            </a:r>
            <a:r>
              <a:rPr lang="en-US" dirty="0"/>
              <a:t>-funded Family Relationship </a:t>
            </a:r>
            <a:r>
              <a:rPr lang="en-US" dirty="0" err="1"/>
              <a:t>Counselling</a:t>
            </a:r>
            <a:r>
              <a:rPr lang="en-US" dirty="0"/>
              <a:t>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New CEO- Karen Field</a:t>
            </a:r>
          </a:p>
          <a:p>
            <a:pPr>
              <a:buFont typeface="Arial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ecommitment to original values and history as a community-based, not-for-profit, social-justice-based, (Universal) family service agency, providing leadership in the field of individual, family and community wellbeing, with two core areas of business:</a:t>
            </a:r>
          </a:p>
          <a:p>
            <a:pPr marL="1314450" lvl="2" indent="-514350">
              <a:buAutoNum type="arabicPeriod"/>
            </a:pPr>
            <a:r>
              <a:rPr lang="en-AU" sz="3200" b="1" dirty="0" smtClean="0"/>
              <a:t>Responding </a:t>
            </a:r>
            <a:r>
              <a:rPr lang="en-AU" sz="3200" b="1" dirty="0"/>
              <a:t>to Community </a:t>
            </a:r>
            <a:r>
              <a:rPr lang="en-AU" sz="3200" b="1" dirty="0" smtClean="0"/>
              <a:t>Need </a:t>
            </a:r>
            <a:r>
              <a:rPr lang="en-AU" sz="3200" dirty="0"/>
              <a:t>and </a:t>
            </a:r>
            <a:endParaRPr lang="en-AU" sz="3200" dirty="0" smtClean="0"/>
          </a:p>
          <a:p>
            <a:pPr marL="1314450" lvl="2" indent="-514350">
              <a:buAutoNum type="arabicPeriod"/>
            </a:pPr>
            <a:r>
              <a:rPr lang="en-AU" sz="3200" b="1" dirty="0" smtClean="0"/>
              <a:t>Contributing </a:t>
            </a:r>
            <a:r>
              <a:rPr lang="en-AU" sz="3200" b="1" dirty="0"/>
              <a:t>to the Knowledge Base</a:t>
            </a:r>
            <a:endParaRPr lang="en-US" sz="3200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Using and contributing to evidence-base towards effective practice and programs  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285728"/>
            <a:ext cx="7947196" cy="1143000"/>
          </a:xfrm>
        </p:spPr>
        <p:txBody>
          <a:bodyPr>
            <a:normAutofit/>
          </a:bodyPr>
          <a:lstStyle/>
          <a:p>
            <a:pPr algn="l"/>
            <a:r>
              <a:rPr lang="en-AU" b="1" dirty="0" smtClean="0">
                <a:latin typeface="Calibri" pitchFamily="34" charset="0"/>
              </a:rPr>
              <a:t>2006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412776"/>
            <a:ext cx="8280920" cy="5088034"/>
          </a:xfrm>
        </p:spPr>
        <p:txBody>
          <a:bodyPr>
            <a:normAutofit lnSpcReduction="10000"/>
          </a:bodyPr>
          <a:lstStyle/>
          <a:p>
            <a:pPr algn="l">
              <a:buFontTx/>
              <a:buChar char="•"/>
            </a:pPr>
            <a:r>
              <a:rPr lang="en-AU" sz="2400" dirty="0" smtClean="0">
                <a:solidFill>
                  <a:schemeClr val="tx1"/>
                </a:solidFill>
                <a:latin typeface="Calibri" pitchFamily="34" charset="0"/>
              </a:rPr>
              <a:t>Initiative to implement a Family </a:t>
            </a:r>
          </a:p>
          <a:p>
            <a:pPr algn="l"/>
            <a:r>
              <a:rPr lang="en-AU" sz="2400" dirty="0" smtClean="0">
                <a:solidFill>
                  <a:schemeClr val="tx1"/>
                </a:solidFill>
                <a:latin typeface="Calibri" pitchFamily="34" charset="0"/>
              </a:rPr>
              <a:t>Intake Program, screening and </a:t>
            </a:r>
          </a:p>
          <a:p>
            <a:pPr algn="l"/>
            <a:r>
              <a:rPr lang="en-AU" sz="2400" dirty="0" smtClean="0">
                <a:solidFill>
                  <a:schemeClr val="tx1"/>
                </a:solidFill>
                <a:latin typeface="Calibri" pitchFamily="34" charset="0"/>
              </a:rPr>
              <a:t>assessing across risk issues, </a:t>
            </a:r>
          </a:p>
          <a:p>
            <a:pPr algn="l"/>
            <a:r>
              <a:rPr lang="en-AU" sz="2400" dirty="0" smtClean="0">
                <a:solidFill>
                  <a:schemeClr val="tx1"/>
                </a:solidFill>
                <a:latin typeface="Calibri" pitchFamily="34" charset="0"/>
              </a:rPr>
              <a:t>and for all family members</a:t>
            </a:r>
          </a:p>
          <a:p>
            <a:pPr algn="l">
              <a:buFontTx/>
              <a:buChar char="•"/>
            </a:pPr>
            <a:r>
              <a:rPr lang="en-AU" sz="2400" dirty="0" smtClean="0">
                <a:solidFill>
                  <a:schemeClr val="tx1"/>
                </a:solidFill>
                <a:latin typeface="Calibri" pitchFamily="34" charset="0"/>
              </a:rPr>
              <a:t>(Holistic and whole-of-family)</a:t>
            </a:r>
          </a:p>
          <a:p>
            <a:pPr algn="l">
              <a:buFontTx/>
              <a:buChar char="•"/>
            </a:pPr>
            <a:r>
              <a:rPr lang="en-AU" sz="2400" dirty="0" smtClean="0">
                <a:solidFill>
                  <a:schemeClr val="tx1"/>
                </a:solidFill>
                <a:latin typeface="Calibri" pitchFamily="34" charset="0"/>
              </a:rPr>
              <a:t>Along with electronic </a:t>
            </a:r>
          </a:p>
          <a:p>
            <a:pPr algn="l"/>
            <a:r>
              <a:rPr lang="en-AU" sz="2400" dirty="0" smtClean="0">
                <a:solidFill>
                  <a:schemeClr val="tx1"/>
                </a:solidFill>
                <a:latin typeface="Calibri" pitchFamily="34" charset="0"/>
              </a:rPr>
              <a:t>Client Information System (CIS) development </a:t>
            </a:r>
          </a:p>
          <a:p>
            <a:pPr algn="l">
              <a:buFontTx/>
              <a:buChar char="•"/>
            </a:pPr>
            <a:r>
              <a:rPr lang="en-AU" sz="2400" dirty="0" smtClean="0">
                <a:solidFill>
                  <a:schemeClr val="tx1"/>
                </a:solidFill>
                <a:latin typeface="Calibri" pitchFamily="34" charset="0"/>
              </a:rPr>
              <a:t>Enabled data collection regarding ‘alerts’ (</a:t>
            </a:r>
            <a:r>
              <a:rPr lang="en-AU" sz="2400" dirty="0" err="1" smtClean="0">
                <a:solidFill>
                  <a:schemeClr val="tx1"/>
                </a:solidFill>
                <a:latin typeface="Calibri" pitchFamily="34" charset="0"/>
              </a:rPr>
              <a:t>eg</a:t>
            </a:r>
            <a:r>
              <a:rPr lang="en-AU" sz="2400" dirty="0" smtClean="0">
                <a:solidFill>
                  <a:schemeClr val="tx1"/>
                </a:solidFill>
                <a:latin typeface="Calibri" pitchFamily="34" charset="0"/>
              </a:rPr>
              <a:t> mental health symptoms and illness) and sexual identification (GLBTIQ) as well as demographic info</a:t>
            </a:r>
          </a:p>
          <a:p>
            <a:pPr algn="l">
              <a:buFontTx/>
              <a:buChar char="•"/>
            </a:pPr>
            <a:r>
              <a:rPr lang="en-AU" sz="2400" dirty="0" smtClean="0">
                <a:solidFill>
                  <a:schemeClr val="tx1"/>
                </a:solidFill>
                <a:latin typeface="Calibri" pitchFamily="34" charset="0"/>
              </a:rPr>
              <a:t>Program Progress reports used research (others and our own) to report on levels of mental health symptoms and Illness and other complex issues presenting in clients</a:t>
            </a:r>
          </a:p>
          <a:p>
            <a:pPr algn="l">
              <a:buFontTx/>
              <a:buChar char="•"/>
            </a:pPr>
            <a:endParaRPr lang="en-AU" sz="2400" dirty="0" smtClean="0">
              <a:latin typeface="Calibri" pitchFamily="34" charset="0"/>
            </a:endParaRPr>
          </a:p>
        </p:txBody>
      </p:sp>
      <p:pic>
        <p:nvPicPr>
          <p:cNvPr id="5" name="Content Placeholder 3" descr="C:\Documents and Settings\helen.rimington\Local Settings\Temporary Internet Files\Content.IE5\LSCF26GN\MPj0401561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671" y="0"/>
            <a:ext cx="4430164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383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Risk Issues Present in DSS Clients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00108"/>
          <a:ext cx="8229600" cy="5126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534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Partnering with Academics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075240" cy="5643602"/>
          </a:xfrm>
        </p:spPr>
        <p:txBody>
          <a:bodyPr>
            <a:normAutofit fontScale="40000" lnSpcReduction="20000"/>
          </a:bodyPr>
          <a:lstStyle/>
          <a:p>
            <a:pPr marL="631825" indent="-631825" defTabSz="625475">
              <a:lnSpc>
                <a:spcPct val="80000"/>
              </a:lnSpc>
              <a:spcBef>
                <a:spcPct val="15000"/>
              </a:spcBef>
              <a:buNone/>
              <a:tabLst>
                <a:tab pos="631825" algn="l"/>
              </a:tabLst>
            </a:pPr>
            <a:endParaRPr lang="en-AU" sz="4800" b="1" dirty="0" smtClean="0"/>
          </a:p>
          <a:p>
            <a:pPr marL="631825" indent="-631825" defTabSz="625475">
              <a:lnSpc>
                <a:spcPct val="80000"/>
              </a:lnSpc>
              <a:spcBef>
                <a:spcPct val="15000"/>
              </a:spcBef>
              <a:buNone/>
              <a:tabLst>
                <a:tab pos="631825" algn="l"/>
              </a:tabLst>
            </a:pPr>
            <a:r>
              <a:rPr lang="en-AU" sz="10000" b="1" dirty="0" smtClean="0"/>
              <a:t>2006</a:t>
            </a:r>
          </a:p>
          <a:p>
            <a:pPr marL="631825" indent="-631825" defTabSz="625475">
              <a:lnSpc>
                <a:spcPct val="80000"/>
              </a:lnSpc>
              <a:spcBef>
                <a:spcPct val="15000"/>
              </a:spcBef>
              <a:buNone/>
              <a:tabLst>
                <a:tab pos="631825" algn="l"/>
              </a:tabLst>
            </a:pPr>
            <a:r>
              <a:rPr lang="en-AU" dirty="0" smtClean="0"/>
              <a:t> </a:t>
            </a:r>
          </a:p>
          <a:p>
            <a:pPr defTabSz="625475">
              <a:lnSpc>
                <a:spcPct val="80000"/>
              </a:lnSpc>
              <a:spcBef>
                <a:spcPct val="15000"/>
              </a:spcBef>
              <a:tabLst>
                <a:tab pos="631825" algn="l"/>
              </a:tabLst>
            </a:pPr>
            <a:r>
              <a:rPr lang="en-AU" sz="6000" dirty="0" smtClean="0"/>
              <a:t>Partnership with Deakin Uni., Health Psychology Dep’t, John Toumbourou &amp; co.</a:t>
            </a:r>
          </a:p>
          <a:p>
            <a:pPr defTabSz="625475">
              <a:lnSpc>
                <a:spcPct val="80000"/>
              </a:lnSpc>
              <a:spcBef>
                <a:spcPct val="15000"/>
              </a:spcBef>
              <a:tabLst>
                <a:tab pos="631825" algn="l"/>
              </a:tabLst>
            </a:pPr>
            <a:endParaRPr lang="en-AU" sz="6000" dirty="0" smtClean="0"/>
          </a:p>
          <a:p>
            <a:pPr defTabSz="625475">
              <a:lnSpc>
                <a:spcPct val="80000"/>
              </a:lnSpc>
              <a:spcBef>
                <a:spcPct val="15000"/>
              </a:spcBef>
              <a:tabLst>
                <a:tab pos="631825" algn="l"/>
              </a:tabLst>
            </a:pPr>
            <a:r>
              <a:rPr lang="en-AU" sz="6000" dirty="0" smtClean="0"/>
              <a:t>Centre for Family Research and Evaluation (CFRE) established</a:t>
            </a:r>
            <a:endParaRPr lang="en-AU" sz="6000" dirty="0"/>
          </a:p>
          <a:p>
            <a:pPr marL="0" indent="0" defTabSz="625475">
              <a:lnSpc>
                <a:spcPct val="80000"/>
              </a:lnSpc>
              <a:spcBef>
                <a:spcPct val="15000"/>
              </a:spcBef>
              <a:buNone/>
              <a:tabLst>
                <a:tab pos="631825" algn="l"/>
              </a:tabLst>
            </a:pPr>
            <a:endParaRPr lang="en-AU" sz="6000" dirty="0" smtClean="0"/>
          </a:p>
          <a:p>
            <a:pPr marL="0" indent="0" defTabSz="625475">
              <a:lnSpc>
                <a:spcPct val="80000"/>
              </a:lnSpc>
              <a:spcBef>
                <a:spcPct val="15000"/>
              </a:spcBef>
              <a:buNone/>
              <a:tabLst>
                <a:tab pos="631825" algn="l"/>
              </a:tabLst>
            </a:pPr>
            <a:r>
              <a:rPr lang="en-AU" sz="6000" dirty="0" smtClean="0"/>
              <a:t>Aims:</a:t>
            </a:r>
          </a:p>
          <a:p>
            <a:pPr marL="0" indent="0">
              <a:buNone/>
            </a:pPr>
            <a:r>
              <a:rPr lang="en-AU" sz="6000" dirty="0" smtClean="0"/>
              <a:t>2) To address the need </a:t>
            </a:r>
            <a:r>
              <a:rPr lang="en-AU" sz="6000" dirty="0"/>
              <a:t>for evidence-based family </a:t>
            </a:r>
            <a:r>
              <a:rPr lang="en-AU" sz="6000" dirty="0" smtClean="0"/>
              <a:t>interventions</a:t>
            </a:r>
          </a:p>
          <a:p>
            <a:pPr marL="0" indent="0">
              <a:buNone/>
            </a:pPr>
            <a:r>
              <a:rPr lang="en-AU" sz="6000" dirty="0" smtClean="0"/>
              <a:t>3) To support NGOs </a:t>
            </a:r>
            <a:r>
              <a:rPr lang="en-AU" sz="6000" dirty="0"/>
              <a:t>with research </a:t>
            </a:r>
            <a:r>
              <a:rPr lang="en-AU" sz="6000" dirty="0" smtClean="0"/>
              <a:t>&amp; evaluation</a:t>
            </a:r>
          </a:p>
          <a:p>
            <a:pPr marL="0" indent="0">
              <a:buNone/>
            </a:pPr>
            <a:endParaRPr lang="en-AU" sz="6000" dirty="0" smtClean="0"/>
          </a:p>
          <a:p>
            <a:pPr marL="0" indent="0">
              <a:buNone/>
            </a:pPr>
            <a:r>
              <a:rPr lang="en-AU" sz="6000" dirty="0" smtClean="0"/>
              <a:t>Activities: </a:t>
            </a:r>
          </a:p>
          <a:p>
            <a:pPr defTabSz="625475">
              <a:lnSpc>
                <a:spcPct val="80000"/>
              </a:lnSpc>
              <a:spcBef>
                <a:spcPct val="15000"/>
              </a:spcBef>
              <a:tabLst>
                <a:tab pos="631825" algn="l"/>
              </a:tabLst>
            </a:pPr>
            <a:r>
              <a:rPr lang="en-AU" sz="6000" dirty="0" smtClean="0"/>
              <a:t>Joint projects</a:t>
            </a:r>
          </a:p>
          <a:p>
            <a:pPr defTabSz="625475">
              <a:lnSpc>
                <a:spcPct val="80000"/>
              </a:lnSpc>
              <a:spcBef>
                <a:spcPct val="15000"/>
              </a:spcBef>
              <a:tabLst>
                <a:tab pos="631825" algn="l"/>
              </a:tabLst>
            </a:pPr>
            <a:r>
              <a:rPr lang="en-AU" sz="6000" dirty="0"/>
              <a:t>R</a:t>
            </a:r>
            <a:r>
              <a:rPr lang="en-AU" sz="6000" dirty="0" smtClean="0"/>
              <a:t>eciprocal assistance with own projects</a:t>
            </a:r>
          </a:p>
          <a:p>
            <a:pPr defTabSz="625475">
              <a:lnSpc>
                <a:spcPct val="80000"/>
              </a:lnSpc>
              <a:spcBef>
                <a:spcPct val="15000"/>
              </a:spcBef>
              <a:tabLst>
                <a:tab pos="631825" algn="l"/>
              </a:tabLst>
            </a:pPr>
            <a:r>
              <a:rPr lang="en-AU" sz="6000" dirty="0"/>
              <a:t>U</a:t>
            </a:r>
            <a:r>
              <a:rPr lang="en-AU" sz="6000" dirty="0" smtClean="0"/>
              <a:t>se of consultants to undertake R&amp;E </a:t>
            </a:r>
          </a:p>
          <a:p>
            <a:pPr marL="0" indent="0" defTabSz="625475">
              <a:lnSpc>
                <a:spcPct val="80000"/>
              </a:lnSpc>
              <a:spcBef>
                <a:spcPct val="15000"/>
              </a:spcBef>
              <a:buNone/>
              <a:tabLst>
                <a:tab pos="631825" algn="l"/>
              </a:tabLst>
            </a:pPr>
            <a:r>
              <a:rPr lang="en-AU" sz="6000" dirty="0"/>
              <a:t>	</a:t>
            </a:r>
            <a:r>
              <a:rPr lang="en-AU" sz="6000" dirty="0" smtClean="0"/>
              <a:t>for other NGOs</a:t>
            </a:r>
          </a:p>
          <a:p>
            <a:pPr marL="631825" indent="-631825" defTabSz="625475">
              <a:lnSpc>
                <a:spcPct val="80000"/>
              </a:lnSpc>
              <a:spcBef>
                <a:spcPct val="15000"/>
              </a:spcBef>
              <a:buNone/>
              <a:tabLst>
                <a:tab pos="631825" algn="l"/>
              </a:tabLst>
            </a:pPr>
            <a:r>
              <a:rPr lang="en-AU" dirty="0" smtClean="0"/>
              <a:t> </a:t>
            </a:r>
          </a:p>
        </p:txBody>
      </p:sp>
      <p:pic>
        <p:nvPicPr>
          <p:cNvPr id="4" name="Picture 3" descr="j042257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4168" y="4337720"/>
            <a:ext cx="3059832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57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2474</TotalTime>
  <Words>2079</Words>
  <Application>Microsoft Office PowerPoint</Application>
  <PresentationFormat>On-screen Show (4:3)</PresentationFormat>
  <Paragraphs>313</Paragraphs>
  <Slides>34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 Opportunities Created  Through Building R&amp;E Capacity in a  Family Service Agency </vt:lpstr>
      <vt:lpstr>What will be covered</vt:lpstr>
      <vt:lpstr>Research &amp; Evaluation Terms</vt:lpstr>
      <vt:lpstr>  Drummond  Street  Services  * Non-religious, NGO  * Carlton, inner Melbourne  * 124 yr history * Service delivery * Leadership  (research, training, policy advocacy) * Today ~50 staff    </vt:lpstr>
      <vt:lpstr>PowerPoint Presentation</vt:lpstr>
      <vt:lpstr>Agency Development 2005-2011</vt:lpstr>
      <vt:lpstr>2006</vt:lpstr>
      <vt:lpstr>Risk Issues Present in DSS Clients</vt:lpstr>
      <vt:lpstr>Partnering with Academics</vt:lpstr>
      <vt:lpstr>Centre for  Family Research &amp;Evaluation (CFRE)</vt:lpstr>
      <vt:lpstr>2008   New Roles </vt:lpstr>
      <vt:lpstr>Role of Manager of R&amp;E</vt:lpstr>
      <vt:lpstr>Developing Agency R&amp;E Culture </vt:lpstr>
      <vt:lpstr>Developed Administration Processes</vt:lpstr>
      <vt:lpstr>Client Outcome Measure Process</vt:lpstr>
      <vt:lpstr>Client Outcome Measure Process contd…2</vt:lpstr>
      <vt:lpstr>PowerPoint Presentation</vt:lpstr>
      <vt:lpstr>  Academic Partnership Outputs</vt:lpstr>
      <vt:lpstr>  Academic Partnership Outputs contd…</vt:lpstr>
      <vt:lpstr>Agency R&amp;E Outputs</vt:lpstr>
      <vt:lpstr>3. Impacts-  A Program example </vt:lpstr>
      <vt:lpstr>Just Families Early Intervention for Family Violence</vt:lpstr>
      <vt:lpstr>Just Families -Evaluation  High Level Impacts</vt:lpstr>
      <vt:lpstr>Conceptualisation Impacts</vt:lpstr>
      <vt:lpstr>    </vt:lpstr>
      <vt:lpstr>New Programs </vt:lpstr>
      <vt:lpstr>Current Programs 2011 </vt:lpstr>
      <vt:lpstr>Impacts/Benefits of R&amp;E activities</vt:lpstr>
      <vt:lpstr>Impacts contd…2</vt:lpstr>
      <vt:lpstr>Impacts contd…3</vt:lpstr>
      <vt:lpstr>Impacts contd…4</vt:lpstr>
      <vt:lpstr>We have something to say!  </vt:lpstr>
      <vt:lpstr>Some things we can say</vt:lpstr>
      <vt:lpstr>    For further information contact:   Reima Pryor Drummond Street Services Ph: 03 96636733 reima.pryor@ds.org.au or visit  www.ds.org.au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mental health in a  family service setting</dc:title>
  <dc:creator>reima.pryor</dc:creator>
  <cp:lastModifiedBy>Reima Pryor</cp:lastModifiedBy>
  <cp:revision>123</cp:revision>
  <dcterms:created xsi:type="dcterms:W3CDTF">2010-04-18T01:13:21Z</dcterms:created>
  <dcterms:modified xsi:type="dcterms:W3CDTF">2011-09-01T02:18:33Z</dcterms:modified>
</cp:coreProperties>
</file>